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73" r:id="rId4"/>
  </p:sldMasterIdLst>
  <p:notesMasterIdLst>
    <p:notesMasterId r:id="rId27"/>
  </p:notesMasterIdLst>
  <p:handoutMasterIdLst>
    <p:handoutMasterId r:id="rId28"/>
  </p:handoutMasterIdLst>
  <p:sldIdLst>
    <p:sldId id="297" r:id="rId5"/>
    <p:sldId id="350" r:id="rId6"/>
    <p:sldId id="298" r:id="rId7"/>
    <p:sldId id="306" r:id="rId8"/>
    <p:sldId id="307" r:id="rId9"/>
    <p:sldId id="318" r:id="rId10"/>
    <p:sldId id="358" r:id="rId11"/>
    <p:sldId id="310" r:id="rId12"/>
    <p:sldId id="320" r:id="rId13"/>
    <p:sldId id="319" r:id="rId14"/>
    <p:sldId id="354" r:id="rId15"/>
    <p:sldId id="309" r:id="rId16"/>
    <p:sldId id="360" r:id="rId17"/>
    <p:sldId id="311" r:id="rId18"/>
    <p:sldId id="359" r:id="rId19"/>
    <p:sldId id="312" r:id="rId20"/>
    <p:sldId id="313" r:id="rId21"/>
    <p:sldId id="361" r:id="rId22"/>
    <p:sldId id="314" r:id="rId23"/>
    <p:sldId id="355" r:id="rId24"/>
    <p:sldId id="353" r:id="rId25"/>
    <p:sldId id="316" r:id="rId26"/>
  </p:sldIdLst>
  <p:sldSz cx="12192000" cy="6858000"/>
  <p:notesSz cx="6858000" cy="9144000"/>
  <p:embeddedFontLst>
    <p:embeddedFont>
      <p:font typeface="Cambria Math" panose="02040503050406030204" pitchFamily="18"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06B7B3-04E7-14C7-F006-E8D6FD9317EA}" name="Michelle Sewell" initials="MS" userId="S::michelle@mammoth.tv::e8d9b915-60eb-4c10-8538-61abdf84f72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FFFFFF"/>
    <a:srgbClr val="2581C5"/>
    <a:srgbClr val="1B1B1B"/>
    <a:srgbClr val="1A1A1A"/>
    <a:srgbClr val="1C1C1C"/>
    <a:srgbClr val="F6F6F6"/>
    <a:srgbClr val="333132"/>
    <a:srgbClr val="191B1B"/>
    <a:srgbClr val="27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2" autoAdjust="0"/>
    <p:restoredTop sz="86301" autoAdjust="0"/>
  </p:normalViewPr>
  <p:slideViewPr>
    <p:cSldViewPr snapToGrid="0">
      <p:cViewPr varScale="1">
        <p:scale>
          <a:sx n="104" d="100"/>
          <a:sy n="104" d="100"/>
        </p:scale>
        <p:origin x="1680" y="20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38" d="100"/>
          <a:sy n="138" d="100"/>
        </p:scale>
        <p:origin x="316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346B67-71C4-6A20-5B1F-CF02011E03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6B6DA43-4E6A-F57C-F129-8621F4C48EA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CB6302-81D9-3341-8BEE-558FFE2510A3}" type="datetimeFigureOut">
              <a:rPr lang="en-US" smtClean="0"/>
              <a:t>8/27/25</a:t>
            </a:fld>
            <a:endParaRPr lang="en-US"/>
          </a:p>
        </p:txBody>
      </p:sp>
      <p:sp>
        <p:nvSpPr>
          <p:cNvPr id="4" name="Footer Placeholder 3">
            <a:extLst>
              <a:ext uri="{FF2B5EF4-FFF2-40B4-BE49-F238E27FC236}">
                <a16:creationId xmlns:a16="http://schemas.microsoft.com/office/drawing/2014/main" id="{B51356D5-F218-1A4F-F824-0004C2F048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1BBB1A6-FD46-F964-76CD-4727A6A7802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E4192F-5B50-BB49-817A-7CA11482C31B}" type="slidenum">
              <a:rPr lang="en-US" smtClean="0"/>
              <a:t>‹#›</a:t>
            </a:fld>
            <a:endParaRPr lang="en-US"/>
          </a:p>
        </p:txBody>
      </p:sp>
    </p:spTree>
    <p:extLst>
      <p:ext uri="{BB962C8B-B14F-4D97-AF65-F5344CB8AC3E}">
        <p14:creationId xmlns:p14="http://schemas.microsoft.com/office/powerpoint/2010/main" val="22598423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0BDFEF-057C-A843-8C81-03384ABB4BFC}" type="datetimeFigureOut">
              <a:rPr lang="en-US" smtClean="0"/>
              <a:t>8/27/25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D149E-358D-2440-BDD5-072440F2B74A}" type="slidenum">
              <a:rPr lang="en-US" smtClean="0"/>
              <a:t>‹#›</a:t>
            </a:fld>
            <a:endParaRPr lang="en-US"/>
          </a:p>
        </p:txBody>
      </p:sp>
    </p:spTree>
    <p:extLst>
      <p:ext uri="{BB962C8B-B14F-4D97-AF65-F5344CB8AC3E}">
        <p14:creationId xmlns:p14="http://schemas.microsoft.com/office/powerpoint/2010/main" val="1011765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Intros </a:t>
            </a:r>
          </a:p>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1</a:t>
            </a:fld>
            <a:endParaRPr lang="en-US"/>
          </a:p>
        </p:txBody>
      </p:sp>
    </p:spTree>
    <p:extLst>
      <p:ext uri="{BB962C8B-B14F-4D97-AF65-F5344CB8AC3E}">
        <p14:creationId xmlns:p14="http://schemas.microsoft.com/office/powerpoint/2010/main" val="3927547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2</a:t>
            </a:fld>
            <a:endParaRPr lang="en-US"/>
          </a:p>
        </p:txBody>
      </p:sp>
    </p:spTree>
    <p:extLst>
      <p:ext uri="{BB962C8B-B14F-4D97-AF65-F5344CB8AC3E}">
        <p14:creationId xmlns:p14="http://schemas.microsoft.com/office/powerpoint/2010/main" val="1613587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deception – hand waving</a:t>
            </a:r>
          </a:p>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8</a:t>
            </a:fld>
            <a:endParaRPr lang="en-US"/>
          </a:p>
        </p:txBody>
      </p:sp>
    </p:spTree>
    <p:extLst>
      <p:ext uri="{BB962C8B-B14F-4D97-AF65-F5344CB8AC3E}">
        <p14:creationId xmlns:p14="http://schemas.microsoft.com/office/powerpoint/2010/main" val="1476740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12</a:t>
            </a:fld>
            <a:endParaRPr lang="en-US"/>
          </a:p>
        </p:txBody>
      </p:sp>
    </p:spTree>
    <p:extLst>
      <p:ext uri="{BB962C8B-B14F-4D97-AF65-F5344CB8AC3E}">
        <p14:creationId xmlns:p14="http://schemas.microsoft.com/office/powerpoint/2010/main" val="1001270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16</a:t>
            </a:fld>
            <a:endParaRPr lang="en-US"/>
          </a:p>
        </p:txBody>
      </p:sp>
    </p:spTree>
    <p:extLst>
      <p:ext uri="{BB962C8B-B14F-4D97-AF65-F5344CB8AC3E}">
        <p14:creationId xmlns:p14="http://schemas.microsoft.com/office/powerpoint/2010/main" val="4202055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19</a:t>
            </a:fld>
            <a:endParaRPr lang="en-US"/>
          </a:p>
        </p:txBody>
      </p:sp>
    </p:spTree>
    <p:extLst>
      <p:ext uri="{BB962C8B-B14F-4D97-AF65-F5344CB8AC3E}">
        <p14:creationId xmlns:p14="http://schemas.microsoft.com/office/powerpoint/2010/main" val="1155819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0.emf"/><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ght Title Slide_Image">
    <p:bg>
      <p:bgPr>
        <a:solidFill>
          <a:srgbClr val="1A1A1A"/>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468F59-DE9B-28BB-3138-22B825F48A95}"/>
              </a:ext>
            </a:extLst>
          </p:cNvPr>
          <p:cNvPicPr>
            <a:picLocks noChangeAspect="1"/>
          </p:cNvPicPr>
          <p:nvPr userDrawn="1"/>
        </p:nvPicPr>
        <p:blipFill>
          <a:blip r:embed="rId2"/>
          <a:srcRect/>
          <a:stretch/>
        </p:blipFill>
        <p:spPr>
          <a:xfrm>
            <a:off x="0" y="0"/>
            <a:ext cx="12192000" cy="6858000"/>
          </a:xfrm>
          <a:prstGeom prst="rect">
            <a:avLst/>
          </a:prstGeom>
        </p:spPr>
      </p:pic>
      <p:sp>
        <p:nvSpPr>
          <p:cNvPr id="2" name="2. Title Placeholder">
            <a:extLst>
              <a:ext uri="{FF2B5EF4-FFF2-40B4-BE49-F238E27FC236}">
                <a16:creationId xmlns:a16="http://schemas.microsoft.com/office/drawing/2014/main" id="{8CC78C08-B324-DDE3-8FA4-2E0FECB9847B}"/>
              </a:ext>
            </a:extLst>
          </p:cNvPr>
          <p:cNvSpPr>
            <a:spLocks noGrp="1"/>
          </p:cNvSpPr>
          <p:nvPr>
            <p:ph type="ctrTitle" hasCustomPrompt="1"/>
          </p:nvPr>
        </p:nvSpPr>
        <p:spPr>
          <a:xfrm>
            <a:off x="406400" y="1274763"/>
            <a:ext cx="9144000" cy="2387600"/>
          </a:xfrm>
          <a:prstGeom prst="rect">
            <a:avLst/>
          </a:prstGeom>
        </p:spPr>
        <p:txBody>
          <a:bodyPr anchor="b"/>
          <a:lstStyle>
            <a:lvl1pPr algn="l">
              <a:lnSpc>
                <a:spcPts val="5400"/>
              </a:lnSpc>
              <a:defRPr sz="6000">
                <a:solidFill>
                  <a:schemeClr val="accent2">
                    <a:lumMod val="75000"/>
                  </a:schemeClr>
                </a:solidFill>
                <a:latin typeface="Helvetica" pitchFamily="2" charset="0"/>
                <a:ea typeface="Roboto" panose="02000000000000000000" pitchFamily="2" charset="0"/>
                <a:cs typeface="Roboto" panose="02000000000000000000" pitchFamily="2" charset="0"/>
              </a:defRPr>
            </a:lvl1pPr>
          </a:lstStyle>
          <a:p>
            <a:r>
              <a:rPr lang="en-GB" dirty="0"/>
              <a:t>Insert headline here. </a:t>
            </a:r>
            <a:br>
              <a:rPr lang="en-GB" dirty="0"/>
            </a:br>
            <a:r>
              <a:rPr lang="en-GB" dirty="0"/>
              <a:t>Should be between </a:t>
            </a:r>
            <a:br>
              <a:rPr lang="en-GB" dirty="0"/>
            </a:br>
            <a:r>
              <a:rPr lang="en-GB" dirty="0"/>
              <a:t>1-3 lines max. </a:t>
            </a:r>
            <a:endParaRPr lang="en-US" dirty="0"/>
          </a:p>
        </p:txBody>
      </p:sp>
      <p:sp>
        <p:nvSpPr>
          <p:cNvPr id="15" name="3. Subtitle Placeholder">
            <a:extLst>
              <a:ext uri="{FF2B5EF4-FFF2-40B4-BE49-F238E27FC236}">
                <a16:creationId xmlns:a16="http://schemas.microsoft.com/office/drawing/2014/main" id="{B933CDFE-7FC5-932E-CB7F-3B49EC1A0FCA}"/>
              </a:ext>
            </a:extLst>
          </p:cNvPr>
          <p:cNvSpPr>
            <a:spLocks noGrp="1"/>
          </p:cNvSpPr>
          <p:nvPr>
            <p:ph type="subTitle" idx="1" hasCustomPrompt="1"/>
          </p:nvPr>
        </p:nvSpPr>
        <p:spPr>
          <a:xfrm>
            <a:off x="406400" y="3707702"/>
            <a:ext cx="9144000" cy="1655762"/>
          </a:xfrm>
          <a:prstGeom prst="rect">
            <a:avLst/>
          </a:prstGeom>
        </p:spPr>
        <p:txBody>
          <a:bodyPr>
            <a:normAutofit/>
          </a:bodyPr>
          <a:lstStyle>
            <a:lvl1pPr marL="0" indent="0" algn="l">
              <a:lnSpc>
                <a:spcPct val="100000"/>
              </a:lnSpc>
              <a:spcBef>
                <a:spcPts val="0"/>
              </a:spcBef>
              <a:buNone/>
              <a:defRPr sz="2000">
                <a:solidFill>
                  <a:srgbClr val="1B1B1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Emma Scholey</a:t>
            </a:r>
          </a:p>
          <a:p>
            <a:r>
              <a:rPr lang="en-GB" dirty="0"/>
              <a:t>Conference/date</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3373EF5D-89A1-E767-AC39-6A875CF1499A}"/>
              </a:ext>
            </a:extLst>
          </p:cNvPr>
          <p:cNvPicPr>
            <a:picLocks noChangeAspect="1"/>
          </p:cNvPicPr>
          <p:nvPr userDrawn="1"/>
        </p:nvPicPr>
        <p:blipFill>
          <a:blip r:embed="rId3"/>
          <a:stretch>
            <a:fillRect/>
          </a:stretch>
        </p:blipFill>
        <p:spPr>
          <a:xfrm>
            <a:off x="406400" y="6002398"/>
            <a:ext cx="1954059" cy="487304"/>
          </a:xfrm>
          <a:prstGeom prst="rect">
            <a:avLst/>
          </a:prstGeom>
        </p:spPr>
      </p:pic>
      <p:pic>
        <p:nvPicPr>
          <p:cNvPr id="13" name="Picture 12">
            <a:extLst>
              <a:ext uri="{FF2B5EF4-FFF2-40B4-BE49-F238E27FC236}">
                <a16:creationId xmlns:a16="http://schemas.microsoft.com/office/drawing/2014/main" id="{D1704FB9-0429-BCAC-67C9-16CA9C02315A}"/>
              </a:ext>
            </a:extLst>
          </p:cNvPr>
          <p:cNvPicPr>
            <a:picLocks noChangeAspect="1"/>
          </p:cNvPicPr>
          <p:nvPr userDrawn="1"/>
        </p:nvPicPr>
        <p:blipFill>
          <a:blip r:embed="rId4"/>
          <a:stretch>
            <a:fillRect/>
          </a:stretch>
        </p:blipFill>
        <p:spPr>
          <a:xfrm>
            <a:off x="7267031" y="4937126"/>
            <a:ext cx="2523229" cy="2523229"/>
          </a:xfrm>
          <a:prstGeom prst="rect">
            <a:avLst/>
          </a:prstGeom>
        </p:spPr>
      </p:pic>
      <p:pic>
        <p:nvPicPr>
          <p:cNvPr id="16" name="Graphic 15">
            <a:extLst>
              <a:ext uri="{FF2B5EF4-FFF2-40B4-BE49-F238E27FC236}">
                <a16:creationId xmlns:a16="http://schemas.microsoft.com/office/drawing/2014/main" id="{C07E64C0-8F4A-B68E-BDE5-DBBB7ACAFFA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0319" y="5704910"/>
            <a:ext cx="1954059" cy="1042477"/>
          </a:xfrm>
          <a:prstGeom prst="rect">
            <a:avLst/>
          </a:prstGeom>
        </p:spPr>
      </p:pic>
      <p:pic>
        <p:nvPicPr>
          <p:cNvPr id="20" name="Picture 19" descr="A head with a light in the middle&#10;&#10;Description automatically generated with medium confidence">
            <a:extLst>
              <a:ext uri="{FF2B5EF4-FFF2-40B4-BE49-F238E27FC236}">
                <a16:creationId xmlns:a16="http://schemas.microsoft.com/office/drawing/2014/main" id="{00B95138-31C6-79BE-6D70-223D6DC14F2C}"/>
              </a:ext>
            </a:extLst>
          </p:cNvPr>
          <p:cNvPicPr>
            <a:picLocks noChangeAspect="1"/>
          </p:cNvPicPr>
          <p:nvPr userDrawn="1"/>
        </p:nvPicPr>
        <p:blipFill rotWithShape="1">
          <a:blip r:embed="rId7"/>
          <a:srcRect l="54575"/>
          <a:stretch/>
        </p:blipFill>
        <p:spPr>
          <a:xfrm>
            <a:off x="4794238" y="5650253"/>
            <a:ext cx="2763325" cy="1003300"/>
          </a:xfrm>
          <a:prstGeom prst="rect">
            <a:avLst/>
          </a:prstGeom>
        </p:spPr>
      </p:pic>
    </p:spTree>
    <p:extLst>
      <p:ext uri="{BB962C8B-B14F-4D97-AF65-F5344CB8AC3E}">
        <p14:creationId xmlns:p14="http://schemas.microsoft.com/office/powerpoint/2010/main" val="41896538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F1AF4-65B1-1F9A-866B-31AB55081E6B}"/>
              </a:ext>
            </a:extLst>
          </p:cNvPr>
          <p:cNvSpPr>
            <a:spLocks noGrp="1"/>
          </p:cNvSpPr>
          <p:nvPr>
            <p:ph type="title" hasCustomPrompt="1"/>
          </p:nvPr>
        </p:nvSpPr>
        <p:spPr/>
        <p:txBody>
          <a:bodyPr/>
          <a:lstStyle>
            <a:lvl1pPr>
              <a:defRPr>
                <a:latin typeface="Helvetica" pitchFamily="2" charset="0"/>
              </a:defRPr>
            </a:lvl1pPr>
          </a:lstStyle>
          <a:p>
            <a:r>
              <a:rPr lang="en-GB" dirty="0"/>
              <a:t>Acknowledgements</a:t>
            </a:r>
            <a:endParaRPr lang="en-US" dirty="0"/>
          </a:p>
        </p:txBody>
      </p:sp>
      <p:grpSp>
        <p:nvGrpSpPr>
          <p:cNvPr id="4" name="Group 3">
            <a:extLst>
              <a:ext uri="{FF2B5EF4-FFF2-40B4-BE49-F238E27FC236}">
                <a16:creationId xmlns:a16="http://schemas.microsoft.com/office/drawing/2014/main" id="{B4B44F9D-42B8-1707-FDC6-5EB1A5D34C5B}"/>
              </a:ext>
            </a:extLst>
          </p:cNvPr>
          <p:cNvGrpSpPr/>
          <p:nvPr userDrawn="1"/>
        </p:nvGrpSpPr>
        <p:grpSpPr>
          <a:xfrm>
            <a:off x="502920" y="6051238"/>
            <a:ext cx="2359572" cy="369332"/>
            <a:chOff x="527381" y="6184639"/>
            <a:chExt cx="1968219" cy="369332"/>
          </a:xfrm>
        </p:grpSpPr>
        <p:pic>
          <p:nvPicPr>
            <p:cNvPr id="5" name="Picture 4" descr="Twitter Logo, Twitter Symbol, Meaning, History and Evolution">
              <a:extLst>
                <a:ext uri="{FF2B5EF4-FFF2-40B4-BE49-F238E27FC236}">
                  <a16:creationId xmlns:a16="http://schemas.microsoft.com/office/drawing/2014/main" id="{A7C3FB7C-D9A1-181A-F036-8B994C011943}"/>
                </a:ext>
              </a:extLst>
            </p:cNvPr>
            <p:cNvPicPr>
              <a:picLocks noChangeAspect="1" noChangeArrowheads="1"/>
            </p:cNvPicPr>
            <p:nvPr/>
          </p:nvPicPr>
          <p:blipFill>
            <a:blip r:embed="rId2" cstate="hqprint">
              <a:biLevel thresh="75000"/>
              <a:extLst>
                <a:ext uri="{28A0092B-C50C-407E-A947-70E740481C1C}">
                  <a14:useLocalDpi xmlns:a14="http://schemas.microsoft.com/office/drawing/2010/main"/>
                </a:ext>
              </a:extLst>
            </a:blip>
            <a:srcRect/>
            <a:stretch>
              <a:fillRect/>
            </a:stretch>
          </p:blipFill>
          <p:spPr bwMode="auto">
            <a:xfrm>
              <a:off x="527381" y="6221411"/>
              <a:ext cx="332760" cy="2957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9D82BA2-9743-4724-4E00-D2E57985BB1D}"/>
                </a:ext>
              </a:extLst>
            </p:cNvPr>
            <p:cNvSpPr/>
            <p:nvPr/>
          </p:nvSpPr>
          <p:spPr>
            <a:xfrm>
              <a:off x="825931" y="6184639"/>
              <a:ext cx="1669669" cy="369332"/>
            </a:xfrm>
            <a:prstGeom prst="rect">
              <a:avLst/>
            </a:prstGeom>
          </p:spPr>
          <p:txBody>
            <a:bodyPr wrap="square">
              <a:spAutoFit/>
            </a:bodyPr>
            <a:lstStyle/>
            <a:p>
              <a:pPr lvl="0"/>
              <a:r>
                <a:rPr lang="en-US" dirty="0">
                  <a:solidFill>
                    <a:prstClr val="black"/>
                  </a:solidFill>
                  <a:cs typeface="Arial" panose="020B0604020202020204" pitchFamily="34" charset="0"/>
                </a:rPr>
                <a:t>@</a:t>
              </a:r>
              <a:r>
                <a:rPr lang="en-US" dirty="0" err="1">
                  <a:solidFill>
                    <a:prstClr val="black"/>
                  </a:solidFill>
                  <a:cs typeface="Arial" panose="020B0604020202020204" pitchFamily="34" charset="0"/>
                </a:rPr>
                <a:t>emmavscholey</a:t>
              </a:r>
              <a:endParaRPr lang="en-US" dirty="0">
                <a:solidFill>
                  <a:prstClr val="black"/>
                </a:solidFill>
                <a:cs typeface="Arial" panose="020B0604020202020204" pitchFamily="34" charset="0"/>
              </a:endParaRPr>
            </a:p>
          </p:txBody>
        </p:sp>
      </p:grpSp>
      <p:grpSp>
        <p:nvGrpSpPr>
          <p:cNvPr id="7" name="Group 6">
            <a:extLst>
              <a:ext uri="{FF2B5EF4-FFF2-40B4-BE49-F238E27FC236}">
                <a16:creationId xmlns:a16="http://schemas.microsoft.com/office/drawing/2014/main" id="{04C5A647-252F-D982-44FB-91EE3B90FDAF}"/>
              </a:ext>
            </a:extLst>
          </p:cNvPr>
          <p:cNvGrpSpPr/>
          <p:nvPr userDrawn="1"/>
        </p:nvGrpSpPr>
        <p:grpSpPr>
          <a:xfrm>
            <a:off x="3052510" y="6051238"/>
            <a:ext cx="3428750" cy="374856"/>
            <a:chOff x="4475334" y="6221411"/>
            <a:chExt cx="3428750" cy="374856"/>
          </a:xfrm>
        </p:grpSpPr>
        <p:sp>
          <p:nvSpPr>
            <p:cNvPr id="8" name="TextBox 7">
              <a:extLst>
                <a:ext uri="{FF2B5EF4-FFF2-40B4-BE49-F238E27FC236}">
                  <a16:creationId xmlns:a16="http://schemas.microsoft.com/office/drawing/2014/main" id="{33CCF168-84BF-46AB-2390-BEAF5BFEE0CF}"/>
                </a:ext>
              </a:extLst>
            </p:cNvPr>
            <p:cNvSpPr txBox="1"/>
            <p:nvPr/>
          </p:nvSpPr>
          <p:spPr>
            <a:xfrm>
              <a:off x="4850190" y="6221411"/>
              <a:ext cx="3053894" cy="369332"/>
            </a:xfrm>
            <a:prstGeom prst="rect">
              <a:avLst/>
            </a:prstGeom>
            <a:noFill/>
          </p:spPr>
          <p:txBody>
            <a:bodyPr wrap="square" rtlCol="0">
              <a:spAutoFit/>
            </a:bodyPr>
            <a:lstStyle/>
            <a:p>
              <a:pPr defTabSz="914400"/>
              <a:r>
                <a:rPr lang="en-US" dirty="0">
                  <a:solidFill>
                    <a:prstClr val="black"/>
                  </a:solidFill>
                  <a:cs typeface="Arial" panose="020B0604020202020204" pitchFamily="34" charset="0"/>
                </a:rPr>
                <a:t>exs165@bham.ac.uk</a:t>
              </a:r>
            </a:p>
          </p:txBody>
        </p:sp>
        <p:pic>
          <p:nvPicPr>
            <p:cNvPr id="9" name="Graphic 25" descr="Envelope with solid fill">
              <a:extLst>
                <a:ext uri="{FF2B5EF4-FFF2-40B4-BE49-F238E27FC236}">
                  <a16:creationId xmlns:a16="http://schemas.microsoft.com/office/drawing/2014/main" id="{DB131A33-070E-B792-C048-E399B6FBA2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5334" y="6221411"/>
              <a:ext cx="374856" cy="374856"/>
            </a:xfrm>
            <a:prstGeom prst="rect">
              <a:avLst/>
            </a:prstGeom>
          </p:spPr>
        </p:pic>
      </p:grpSp>
      <p:pic>
        <p:nvPicPr>
          <p:cNvPr id="10" name="Picture 9">
            <a:extLst>
              <a:ext uri="{FF2B5EF4-FFF2-40B4-BE49-F238E27FC236}">
                <a16:creationId xmlns:a16="http://schemas.microsoft.com/office/drawing/2014/main" id="{4AE76687-5C40-4215-668D-B7D691DAA17C}"/>
              </a:ext>
            </a:extLst>
          </p:cNvPr>
          <p:cNvPicPr>
            <a:picLocks noChangeAspect="1"/>
          </p:cNvPicPr>
          <p:nvPr userDrawn="1"/>
        </p:nvPicPr>
        <p:blipFill>
          <a:blip r:embed="rId5"/>
          <a:stretch>
            <a:fillRect/>
          </a:stretch>
        </p:blipFill>
        <p:spPr>
          <a:xfrm>
            <a:off x="235691" y="1288294"/>
            <a:ext cx="3761719" cy="1588119"/>
          </a:xfrm>
          <a:prstGeom prst="rect">
            <a:avLst/>
          </a:prstGeom>
        </p:spPr>
      </p:pic>
      <p:pic>
        <p:nvPicPr>
          <p:cNvPr id="11" name="Picture 10">
            <a:extLst>
              <a:ext uri="{FF2B5EF4-FFF2-40B4-BE49-F238E27FC236}">
                <a16:creationId xmlns:a16="http://schemas.microsoft.com/office/drawing/2014/main" id="{F43911A5-7C0E-57E7-51F2-C11B96885BFD}"/>
              </a:ext>
            </a:extLst>
          </p:cNvPr>
          <p:cNvPicPr>
            <a:picLocks noChangeAspect="1"/>
          </p:cNvPicPr>
          <p:nvPr userDrawn="1"/>
        </p:nvPicPr>
        <p:blipFill>
          <a:blip r:embed="rId6"/>
          <a:stretch>
            <a:fillRect/>
          </a:stretch>
        </p:blipFill>
        <p:spPr>
          <a:xfrm>
            <a:off x="491266" y="2248337"/>
            <a:ext cx="3082097" cy="3082097"/>
          </a:xfrm>
          <a:prstGeom prst="rect">
            <a:avLst/>
          </a:prstGeom>
        </p:spPr>
      </p:pic>
      <p:sp>
        <p:nvSpPr>
          <p:cNvPr id="12" name="TextBox 11">
            <a:extLst>
              <a:ext uri="{FF2B5EF4-FFF2-40B4-BE49-F238E27FC236}">
                <a16:creationId xmlns:a16="http://schemas.microsoft.com/office/drawing/2014/main" id="{CF47DAD6-2259-FE66-1B71-76C197647862}"/>
              </a:ext>
            </a:extLst>
          </p:cNvPr>
          <p:cNvSpPr txBox="1"/>
          <p:nvPr userDrawn="1"/>
        </p:nvSpPr>
        <p:spPr>
          <a:xfrm>
            <a:off x="3882291" y="1577114"/>
            <a:ext cx="4051843" cy="2862322"/>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Matthew Apps</a:t>
            </a:r>
          </a:p>
          <a:p>
            <a:r>
              <a:rPr lang="en-US" sz="2000" dirty="0">
                <a:latin typeface="Arial" panose="020B0604020202020204" pitchFamily="34" charset="0"/>
                <a:cs typeface="Arial" panose="020B0604020202020204" pitchFamily="34" charset="0"/>
              </a:rPr>
              <a:t>Campbell Le Heron </a:t>
            </a:r>
          </a:p>
          <a:p>
            <a:r>
              <a:rPr lang="en-US" sz="2000" dirty="0">
                <a:latin typeface="Arial" panose="020B0604020202020204" pitchFamily="34" charset="0"/>
                <a:cs typeface="Arial" panose="020B0604020202020204" pitchFamily="34" charset="0"/>
              </a:rPr>
              <a:t>Luis Sebastian Contreras-Huerta</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Mark Humphries</a:t>
            </a:r>
          </a:p>
          <a:p>
            <a:r>
              <a:rPr lang="en-US" sz="2000" dirty="0">
                <a:latin typeface="Arial" panose="020B0604020202020204" pitchFamily="34" charset="0"/>
                <a:cs typeface="Arial" panose="020B0604020202020204" pitchFamily="34" charset="0"/>
              </a:rPr>
              <a:t>Francisca </a:t>
            </a:r>
            <a:r>
              <a:rPr lang="en-US" sz="2000" dirty="0" err="1">
                <a:latin typeface="Arial" panose="020B0604020202020204" pitchFamily="34" charset="0"/>
                <a:cs typeface="Arial" panose="020B0604020202020204" pitchFamily="34" charset="0"/>
              </a:rPr>
              <a:t>Perea</a:t>
            </a:r>
            <a:r>
              <a:rPr lang="en-US" sz="2000" dirty="0">
                <a:latin typeface="Arial" panose="020B0604020202020204" pitchFamily="34" charset="0"/>
                <a:cs typeface="Arial" panose="020B0604020202020204" pitchFamily="34" charset="0"/>
              </a:rPr>
              <a:t> Pérez</a:t>
            </a:r>
          </a:p>
          <a:p>
            <a:endParaRPr lang="en-US" sz="2000" dirty="0">
              <a:latin typeface="Arial" panose="020B0604020202020204" pitchFamily="34" charset="0"/>
              <a:cs typeface="Arial" panose="020B0604020202020204" pitchFamily="34" charset="0"/>
            </a:endParaRPr>
          </a:p>
        </p:txBody>
      </p:sp>
      <p:pic>
        <p:nvPicPr>
          <p:cNvPr id="13" name="Picture 12" descr="A blue and black square with a shadow&#10;&#10;Description automatically generated">
            <a:extLst>
              <a:ext uri="{FF2B5EF4-FFF2-40B4-BE49-F238E27FC236}">
                <a16:creationId xmlns:a16="http://schemas.microsoft.com/office/drawing/2014/main" id="{C65DFC4D-8660-3699-0A49-EB93FFBD7058}"/>
              </a:ext>
            </a:extLst>
          </p:cNvPr>
          <p:cNvPicPr>
            <a:picLocks noChangeAspect="1"/>
          </p:cNvPicPr>
          <p:nvPr userDrawn="1"/>
        </p:nvPicPr>
        <p:blipFill>
          <a:blip r:embed="rId7"/>
          <a:stretch>
            <a:fillRect/>
          </a:stretch>
        </p:blipFill>
        <p:spPr>
          <a:xfrm>
            <a:off x="9609503" y="5723043"/>
            <a:ext cx="2232542" cy="766644"/>
          </a:xfrm>
          <a:prstGeom prst="rect">
            <a:avLst/>
          </a:prstGeom>
          <a:ln>
            <a:noFill/>
          </a:ln>
        </p:spPr>
      </p:pic>
      <p:pic>
        <p:nvPicPr>
          <p:cNvPr id="14" name="Picture 13" descr="A purple rectangle with text&#10;&#10;Description automatically generated">
            <a:extLst>
              <a:ext uri="{FF2B5EF4-FFF2-40B4-BE49-F238E27FC236}">
                <a16:creationId xmlns:a16="http://schemas.microsoft.com/office/drawing/2014/main" id="{2939A03C-822C-8129-9188-BCAFFFD4FA0C}"/>
              </a:ext>
            </a:extLst>
          </p:cNvPr>
          <p:cNvPicPr>
            <a:picLocks noChangeAspect="1"/>
          </p:cNvPicPr>
          <p:nvPr userDrawn="1"/>
        </p:nvPicPr>
        <p:blipFill>
          <a:blip r:embed="rId8"/>
          <a:stretch>
            <a:fillRect/>
          </a:stretch>
        </p:blipFill>
        <p:spPr>
          <a:xfrm>
            <a:off x="6047112" y="5723043"/>
            <a:ext cx="3175187" cy="766644"/>
          </a:xfrm>
          <a:prstGeom prst="rect">
            <a:avLst/>
          </a:prstGeom>
        </p:spPr>
      </p:pic>
      <p:cxnSp>
        <p:nvCxnSpPr>
          <p:cNvPr id="16" name="Straight Connector 15">
            <a:extLst>
              <a:ext uri="{FF2B5EF4-FFF2-40B4-BE49-F238E27FC236}">
                <a16:creationId xmlns:a16="http://schemas.microsoft.com/office/drawing/2014/main" id="{741D4DC6-0B23-50FF-A461-DD0824448797}"/>
              </a:ext>
            </a:extLst>
          </p:cNvPr>
          <p:cNvCxnSpPr/>
          <p:nvPr userDrawn="1"/>
        </p:nvCxnSpPr>
        <p:spPr>
          <a:xfrm>
            <a:off x="3764284" y="1572217"/>
            <a:ext cx="0" cy="978243"/>
          </a:xfrm>
          <a:prstGeom prst="line">
            <a:avLst/>
          </a:prstGeom>
          <a:ln w="19050">
            <a:solidFill>
              <a:schemeClr val="bg1">
                <a:lumMod val="25000"/>
              </a:schemeClr>
            </a:solidFill>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63B2132-A3AC-37F8-C787-FFBE74F8E5D9}"/>
              </a:ext>
            </a:extLst>
          </p:cNvPr>
          <p:cNvCxnSpPr>
            <a:cxnSpLocks/>
          </p:cNvCxnSpPr>
          <p:nvPr userDrawn="1"/>
        </p:nvCxnSpPr>
        <p:spPr>
          <a:xfrm>
            <a:off x="3764284" y="3372728"/>
            <a:ext cx="0" cy="800369"/>
          </a:xfrm>
          <a:prstGeom prst="line">
            <a:avLst/>
          </a:prstGeom>
          <a:ln w="19050">
            <a:solidFill>
              <a:schemeClr val="bg1">
                <a:lumMod val="25000"/>
              </a:schemeClr>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18672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AFAFA"/>
        </a:solidFill>
        <a:effectLst/>
      </p:bgPr>
    </p:bg>
    <p:spTree>
      <p:nvGrpSpPr>
        <p:cNvPr id="1" name=""/>
        <p:cNvGrpSpPr/>
        <p:nvPr/>
      </p:nvGrpSpPr>
      <p:grpSpPr>
        <a:xfrm>
          <a:off x="0" y="0"/>
          <a:ext cx="0" cy="0"/>
          <a:chOff x="0" y="0"/>
          <a:chExt cx="0" cy="0"/>
        </a:xfrm>
      </p:grpSpPr>
      <p:sp>
        <p:nvSpPr>
          <p:cNvPr id="14" name="2. Title Placeholder">
            <a:extLst>
              <a:ext uri="{FF2B5EF4-FFF2-40B4-BE49-F238E27FC236}">
                <a16:creationId xmlns:a16="http://schemas.microsoft.com/office/drawing/2014/main" id="{6D2C9649-E817-6113-49C1-5EBD81E09935}"/>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lvl1pPr>
              <a:defRPr>
                <a:solidFill>
                  <a:schemeClr val="accent2">
                    <a:lumMod val="75000"/>
                  </a:schemeClr>
                </a:solidFill>
              </a:defRPr>
            </a:lvl1pPr>
          </a:lstStyle>
          <a:p>
            <a:r>
              <a:rPr lang="en-GB" dirty="0"/>
              <a:t>Insert headline here.</a:t>
            </a:r>
            <a:endParaRPr lang="en-US" dirty="0"/>
          </a:p>
        </p:txBody>
      </p:sp>
      <p:sp>
        <p:nvSpPr>
          <p:cNvPr id="9" name="3. Content Placeholder">
            <a:extLst>
              <a:ext uri="{FF2B5EF4-FFF2-40B4-BE49-F238E27FC236}">
                <a16:creationId xmlns:a16="http://schemas.microsoft.com/office/drawing/2014/main" id="{B5A082DC-9190-CE12-A89B-DEAF24BD59FB}"/>
              </a:ext>
            </a:extLst>
          </p:cNvPr>
          <p:cNvSpPr>
            <a:spLocks noGrp="1"/>
          </p:cNvSpPr>
          <p:nvPr>
            <p:ph sz="half" idx="1"/>
          </p:nvPr>
        </p:nvSpPr>
        <p:spPr>
          <a:xfrm>
            <a:off x="502920" y="1310641"/>
            <a:ext cx="10515600" cy="4378960"/>
          </a:xfrm>
          <a:prstGeom prst="rect">
            <a:avLst/>
          </a:prstGeom>
        </p:spPr>
        <p:txBody>
          <a:bodyPr/>
          <a:lstStyle>
            <a:lvl1pPr>
              <a:defRPr>
                <a:solidFill>
                  <a:srgbClr val="1B1B1B"/>
                </a:solidFill>
              </a:defRPr>
            </a:lvl1pPr>
            <a:lvl2pPr>
              <a:defRPr>
                <a:solidFill>
                  <a:srgbClr val="1B1B1B"/>
                </a:solidFill>
              </a:defRPr>
            </a:lvl2pPr>
            <a:lvl3pPr>
              <a:defRPr>
                <a:solidFill>
                  <a:srgbClr val="1B1B1B"/>
                </a:solidFill>
              </a:defRPr>
            </a:lvl3pPr>
            <a:lvl4pPr>
              <a:defRPr>
                <a:solidFill>
                  <a:srgbClr val="1B1B1B"/>
                </a:solidFill>
              </a:defRPr>
            </a:lvl4pPr>
            <a:lvl5pPr>
              <a:defRPr>
                <a:solidFill>
                  <a:srgbClr val="1B1B1B"/>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21757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FAFAFA"/>
        </a:solidFill>
        <a:effectLst/>
      </p:bgPr>
    </p:bg>
    <p:spTree>
      <p:nvGrpSpPr>
        <p:cNvPr id="1" name=""/>
        <p:cNvGrpSpPr/>
        <p:nvPr/>
      </p:nvGrpSpPr>
      <p:grpSpPr>
        <a:xfrm>
          <a:off x="0" y="0"/>
          <a:ext cx="0" cy="0"/>
          <a:chOff x="0" y="0"/>
          <a:chExt cx="0" cy="0"/>
        </a:xfrm>
      </p:grpSpPr>
      <p:sp>
        <p:nvSpPr>
          <p:cNvPr id="14" name="2. Title Placeholder">
            <a:extLst>
              <a:ext uri="{FF2B5EF4-FFF2-40B4-BE49-F238E27FC236}">
                <a16:creationId xmlns:a16="http://schemas.microsoft.com/office/drawing/2014/main" id="{8053EF19-8D24-481D-0BDA-F79A2035DF33}"/>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lvl1pPr>
              <a:defRPr>
                <a:solidFill>
                  <a:schemeClr val="accent2">
                    <a:lumMod val="75000"/>
                  </a:schemeClr>
                </a:solidFill>
              </a:defRPr>
            </a:lvl1pPr>
          </a:lstStyle>
          <a:p>
            <a:r>
              <a:rPr lang="en-GB" dirty="0"/>
              <a:t>Insert headline here.</a:t>
            </a:r>
            <a:endParaRPr lang="en-US" dirty="0"/>
          </a:p>
        </p:txBody>
      </p:sp>
      <p:sp>
        <p:nvSpPr>
          <p:cNvPr id="17" name="3. Content Placeholder (1)">
            <a:extLst>
              <a:ext uri="{FF2B5EF4-FFF2-40B4-BE49-F238E27FC236}">
                <a16:creationId xmlns:a16="http://schemas.microsoft.com/office/drawing/2014/main" id="{11254375-EF80-738D-E998-C0B2F39CB8FE}"/>
              </a:ext>
            </a:extLst>
          </p:cNvPr>
          <p:cNvSpPr>
            <a:spLocks noGrp="1"/>
          </p:cNvSpPr>
          <p:nvPr>
            <p:ph sz="half" idx="1" hasCustomPrompt="1"/>
          </p:nvPr>
        </p:nvSpPr>
        <p:spPr>
          <a:xfrm>
            <a:off x="502920" y="1310641"/>
            <a:ext cx="5181600" cy="4378959"/>
          </a:xfrm>
          <a:prstGeom prst="rect">
            <a:avLst/>
          </a:prstGeom>
        </p:spPr>
        <p:txBody>
          <a:bodyPr>
            <a:normAutofit/>
          </a:bodyPr>
          <a:lstStyle>
            <a:lvl1pPr>
              <a:defRPr sz="2400">
                <a:solidFill>
                  <a:srgbClr val="1B1B1B"/>
                </a:solidFill>
              </a:defRPr>
            </a:lvl1pPr>
            <a:lvl2pPr>
              <a:defRPr sz="1400"/>
            </a:lvl2pPr>
            <a:lvl3pPr>
              <a:defRPr sz="1200"/>
            </a:lvl3pPr>
            <a:lvl4pPr>
              <a:defRPr sz="1100"/>
            </a:lvl4pPr>
            <a:lvl5pPr>
              <a:defRPr sz="1100"/>
            </a:lvl5pPr>
          </a:lstStyle>
          <a:p>
            <a:pPr lvl="0"/>
            <a:r>
              <a:rPr lang="en-US" dirty="0"/>
              <a:t>Click to add text</a:t>
            </a:r>
          </a:p>
        </p:txBody>
      </p:sp>
      <p:sp>
        <p:nvSpPr>
          <p:cNvPr id="3" name="4. Content Placeholder (2)">
            <a:extLst>
              <a:ext uri="{FF2B5EF4-FFF2-40B4-BE49-F238E27FC236}">
                <a16:creationId xmlns:a16="http://schemas.microsoft.com/office/drawing/2014/main" id="{53C047A4-2E76-022B-2525-898053FDCC63}"/>
              </a:ext>
            </a:extLst>
          </p:cNvPr>
          <p:cNvSpPr>
            <a:spLocks noGrp="1"/>
          </p:cNvSpPr>
          <p:nvPr>
            <p:ph sz="half" idx="11" hasCustomPrompt="1"/>
          </p:nvPr>
        </p:nvSpPr>
        <p:spPr>
          <a:xfrm>
            <a:off x="6103620" y="1310641"/>
            <a:ext cx="5181600" cy="4378959"/>
          </a:xfrm>
          <a:prstGeom prst="rect">
            <a:avLst/>
          </a:prstGeom>
        </p:spPr>
        <p:txBody>
          <a:bodyPr>
            <a:normAutofit/>
          </a:bodyPr>
          <a:lstStyle>
            <a:lvl1pPr>
              <a:defRPr sz="2400">
                <a:solidFill>
                  <a:srgbClr val="1B1B1B"/>
                </a:solidFill>
              </a:defRPr>
            </a:lvl1pPr>
            <a:lvl2pPr>
              <a:defRPr sz="1400"/>
            </a:lvl2pPr>
            <a:lvl3pPr>
              <a:defRPr sz="1200"/>
            </a:lvl3pPr>
            <a:lvl4pPr>
              <a:defRPr sz="1100"/>
            </a:lvl4pPr>
            <a:lvl5pPr>
              <a:defRPr sz="1100"/>
            </a:lvl5pPr>
          </a:lstStyle>
          <a:p>
            <a:pPr lvl="0"/>
            <a:r>
              <a:rPr lang="en-US" dirty="0"/>
              <a:t>Click to add text</a:t>
            </a:r>
          </a:p>
        </p:txBody>
      </p:sp>
    </p:spTree>
    <p:extLst>
      <p:ext uri="{BB962C8B-B14F-4D97-AF65-F5344CB8AC3E}">
        <p14:creationId xmlns:p14="http://schemas.microsoft.com/office/powerpoint/2010/main" val="15197407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wo Content">
    <p:bg>
      <p:bgPr>
        <a:solidFill>
          <a:srgbClr val="FAFAFA"/>
        </a:solidFill>
        <a:effectLst/>
      </p:bgPr>
    </p:bg>
    <p:spTree>
      <p:nvGrpSpPr>
        <p:cNvPr id="1" name=""/>
        <p:cNvGrpSpPr/>
        <p:nvPr/>
      </p:nvGrpSpPr>
      <p:grpSpPr>
        <a:xfrm>
          <a:off x="0" y="0"/>
          <a:ext cx="0" cy="0"/>
          <a:chOff x="0" y="0"/>
          <a:chExt cx="0" cy="0"/>
        </a:xfrm>
      </p:grpSpPr>
      <p:sp>
        <p:nvSpPr>
          <p:cNvPr id="14" name="2. Title Placeholder">
            <a:extLst>
              <a:ext uri="{FF2B5EF4-FFF2-40B4-BE49-F238E27FC236}">
                <a16:creationId xmlns:a16="http://schemas.microsoft.com/office/drawing/2014/main" id="{8053EF19-8D24-481D-0BDA-F79A2035DF33}"/>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lvl1pPr>
              <a:defRPr>
                <a:solidFill>
                  <a:schemeClr val="accent2">
                    <a:lumMod val="75000"/>
                  </a:schemeClr>
                </a:solidFill>
              </a:defRPr>
            </a:lvl1pPr>
          </a:lstStyle>
          <a:p>
            <a:r>
              <a:rPr lang="en-GB" dirty="0"/>
              <a:t>Insert headline here.</a:t>
            </a:r>
            <a:endParaRPr lang="en-US" dirty="0"/>
          </a:p>
        </p:txBody>
      </p:sp>
      <p:sp>
        <p:nvSpPr>
          <p:cNvPr id="3" name="3. Content Placeholder (1)">
            <a:extLst>
              <a:ext uri="{FF2B5EF4-FFF2-40B4-BE49-F238E27FC236}">
                <a16:creationId xmlns:a16="http://schemas.microsoft.com/office/drawing/2014/main" id="{A162B99D-4A4D-B778-5FD2-9F4A22B0B3AA}"/>
              </a:ext>
            </a:extLst>
          </p:cNvPr>
          <p:cNvSpPr>
            <a:spLocks noGrp="1"/>
          </p:cNvSpPr>
          <p:nvPr>
            <p:ph sz="half" idx="14"/>
          </p:nvPr>
        </p:nvSpPr>
        <p:spPr>
          <a:xfrm>
            <a:off x="968019" y="1636464"/>
            <a:ext cx="2520000" cy="2520000"/>
          </a:xfrm>
          <a:prstGeom prst="rect">
            <a:avLst/>
          </a:prstGeom>
        </p:spPr>
        <p:txBody>
          <a:bodyPr>
            <a:normAutofit/>
          </a:bodyPr>
          <a:lstStyle>
            <a:lvl1pPr>
              <a:defRPr sz="1600">
                <a:solidFill>
                  <a:srgbClr val="1B1B1B"/>
                </a:solidFill>
              </a:defRPr>
            </a:lvl1pPr>
          </a:lstStyle>
          <a:p>
            <a:pPr lvl="0"/>
            <a:endParaRPr lang="en-US" dirty="0"/>
          </a:p>
        </p:txBody>
      </p:sp>
      <p:sp>
        <p:nvSpPr>
          <p:cNvPr id="15" name="4. Text Box Placeholder (1)">
            <a:extLst>
              <a:ext uri="{FF2B5EF4-FFF2-40B4-BE49-F238E27FC236}">
                <a16:creationId xmlns:a16="http://schemas.microsoft.com/office/drawing/2014/main" id="{6D6CB8B4-9C8E-A2FA-558C-30A5D0827004}"/>
              </a:ext>
            </a:extLst>
          </p:cNvPr>
          <p:cNvSpPr>
            <a:spLocks noGrp="1"/>
          </p:cNvSpPr>
          <p:nvPr>
            <p:ph type="body" sz="quarter" idx="20" hasCustomPrompt="1"/>
          </p:nvPr>
        </p:nvSpPr>
        <p:spPr>
          <a:xfrm>
            <a:off x="967069" y="4351119"/>
            <a:ext cx="2520950" cy="1014413"/>
          </a:xfrm>
        </p:spPr>
        <p:txBody>
          <a:bodyPr>
            <a:noAutofit/>
          </a:bodyPr>
          <a:lstStyle>
            <a:lvl1pPr>
              <a:lnSpc>
                <a:spcPct val="100000"/>
              </a:lnSpc>
              <a:defRPr sz="1400">
                <a:solidFill>
                  <a:srgbClr val="1B1B1B"/>
                </a:solidFill>
              </a:defRPr>
            </a:lvl1pPr>
          </a:lstStyle>
          <a:p>
            <a:r>
              <a:rPr lang="en-GB" dirty="0"/>
              <a:t>Insert sub copy here.</a:t>
            </a:r>
          </a:p>
        </p:txBody>
      </p:sp>
      <p:sp>
        <p:nvSpPr>
          <p:cNvPr id="4" name="5. Content Placeholder (2)">
            <a:extLst>
              <a:ext uri="{FF2B5EF4-FFF2-40B4-BE49-F238E27FC236}">
                <a16:creationId xmlns:a16="http://schemas.microsoft.com/office/drawing/2014/main" id="{A2B13861-080E-609A-01A7-5EDC25A0B0FF}"/>
              </a:ext>
            </a:extLst>
          </p:cNvPr>
          <p:cNvSpPr>
            <a:spLocks noGrp="1"/>
          </p:cNvSpPr>
          <p:nvPr>
            <p:ph sz="half" idx="15"/>
          </p:nvPr>
        </p:nvSpPr>
        <p:spPr>
          <a:xfrm>
            <a:off x="4836000" y="1637090"/>
            <a:ext cx="2520000" cy="2520000"/>
          </a:xfrm>
          <a:prstGeom prst="rect">
            <a:avLst/>
          </a:prstGeom>
        </p:spPr>
        <p:txBody>
          <a:bodyPr>
            <a:normAutofit/>
          </a:bodyPr>
          <a:lstStyle>
            <a:lvl1pPr>
              <a:defRPr sz="1600">
                <a:solidFill>
                  <a:srgbClr val="1B1B1B"/>
                </a:solidFill>
              </a:defRPr>
            </a:lvl1pPr>
          </a:lstStyle>
          <a:p>
            <a:pPr lvl="0"/>
            <a:endParaRPr lang="en-US" dirty="0"/>
          </a:p>
        </p:txBody>
      </p:sp>
      <p:sp>
        <p:nvSpPr>
          <p:cNvPr id="13" name="6. Text Box Placeholder (2)">
            <a:extLst>
              <a:ext uri="{FF2B5EF4-FFF2-40B4-BE49-F238E27FC236}">
                <a16:creationId xmlns:a16="http://schemas.microsoft.com/office/drawing/2014/main" id="{005774E2-5CA0-1157-5F43-7B5C9996EFC0}"/>
              </a:ext>
            </a:extLst>
          </p:cNvPr>
          <p:cNvSpPr>
            <a:spLocks noGrp="1"/>
          </p:cNvSpPr>
          <p:nvPr>
            <p:ph type="body" sz="quarter" idx="19" hasCustomPrompt="1"/>
          </p:nvPr>
        </p:nvSpPr>
        <p:spPr>
          <a:xfrm>
            <a:off x="4835525" y="4351119"/>
            <a:ext cx="2520950" cy="1014413"/>
          </a:xfrm>
        </p:spPr>
        <p:txBody>
          <a:bodyPr>
            <a:noAutofit/>
          </a:bodyPr>
          <a:lstStyle>
            <a:lvl1pPr>
              <a:lnSpc>
                <a:spcPct val="100000"/>
              </a:lnSpc>
              <a:defRPr sz="1400">
                <a:solidFill>
                  <a:srgbClr val="1B1B1B"/>
                </a:solidFill>
              </a:defRPr>
            </a:lvl1pPr>
          </a:lstStyle>
          <a:p>
            <a:r>
              <a:rPr lang="en-GB" dirty="0"/>
              <a:t>Insert sub copy here.</a:t>
            </a:r>
          </a:p>
        </p:txBody>
      </p:sp>
      <p:sp>
        <p:nvSpPr>
          <p:cNvPr id="9" name="7. Content Placeholder (3)">
            <a:extLst>
              <a:ext uri="{FF2B5EF4-FFF2-40B4-BE49-F238E27FC236}">
                <a16:creationId xmlns:a16="http://schemas.microsoft.com/office/drawing/2014/main" id="{5565E762-8883-AB43-D811-12B759024A9D}"/>
              </a:ext>
            </a:extLst>
          </p:cNvPr>
          <p:cNvSpPr>
            <a:spLocks noGrp="1"/>
          </p:cNvSpPr>
          <p:nvPr>
            <p:ph sz="half" idx="16"/>
          </p:nvPr>
        </p:nvSpPr>
        <p:spPr>
          <a:xfrm>
            <a:off x="8714257" y="1637090"/>
            <a:ext cx="2520000" cy="2520000"/>
          </a:xfrm>
          <a:prstGeom prst="rect">
            <a:avLst/>
          </a:prstGeom>
        </p:spPr>
        <p:txBody>
          <a:bodyPr>
            <a:normAutofit/>
          </a:bodyPr>
          <a:lstStyle>
            <a:lvl1pPr>
              <a:defRPr sz="1600">
                <a:solidFill>
                  <a:srgbClr val="1B1B1B"/>
                </a:solidFill>
              </a:defRPr>
            </a:lvl1pPr>
          </a:lstStyle>
          <a:p>
            <a:pPr lvl="0"/>
            <a:endParaRPr lang="en-US" dirty="0"/>
          </a:p>
        </p:txBody>
      </p:sp>
      <p:sp>
        <p:nvSpPr>
          <p:cNvPr id="16" name="8. Text Box Placeholder (3)">
            <a:extLst>
              <a:ext uri="{FF2B5EF4-FFF2-40B4-BE49-F238E27FC236}">
                <a16:creationId xmlns:a16="http://schemas.microsoft.com/office/drawing/2014/main" id="{D584B818-73B8-22FE-5635-36F576CEABCF}"/>
              </a:ext>
            </a:extLst>
          </p:cNvPr>
          <p:cNvSpPr>
            <a:spLocks noGrp="1"/>
          </p:cNvSpPr>
          <p:nvPr>
            <p:ph type="body" sz="quarter" idx="21" hasCustomPrompt="1"/>
          </p:nvPr>
        </p:nvSpPr>
        <p:spPr>
          <a:xfrm>
            <a:off x="8713782" y="4400389"/>
            <a:ext cx="2520475" cy="981075"/>
          </a:xfrm>
        </p:spPr>
        <p:txBody>
          <a:bodyPr>
            <a:noAutofit/>
          </a:bodyPr>
          <a:lstStyle>
            <a:lvl1pPr marL="0" indent="0">
              <a:lnSpc>
                <a:spcPct val="100000"/>
              </a:lnSpc>
              <a:buNone/>
              <a:defRPr sz="1400">
                <a:solidFill>
                  <a:srgbClr val="1B1B1B"/>
                </a:solidFill>
              </a:defRPr>
            </a:lvl1pPr>
          </a:lstStyle>
          <a:p>
            <a:r>
              <a:rPr lang="en-GB" dirty="0"/>
              <a:t>Insert sub copy here.</a:t>
            </a:r>
          </a:p>
        </p:txBody>
      </p:sp>
    </p:spTree>
    <p:extLst>
      <p:ext uri="{BB962C8B-B14F-4D97-AF65-F5344CB8AC3E}">
        <p14:creationId xmlns:p14="http://schemas.microsoft.com/office/powerpoint/2010/main" val="40103545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AFAFA"/>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4C08AA-2148-527A-BB20-1D271A404421}"/>
              </a:ext>
            </a:extLst>
          </p:cNvPr>
          <p:cNvSpPr>
            <a:spLocks noGrp="1"/>
          </p:cNvSpPr>
          <p:nvPr>
            <p:ph type="title"/>
          </p:nvPr>
        </p:nvSpPr>
        <p:spPr>
          <a:xfrm>
            <a:off x="502920" y="437430"/>
            <a:ext cx="10515600" cy="478155"/>
          </a:xfrm>
          <a:prstGeom prst="rect">
            <a:avLst/>
          </a:prstGeom>
        </p:spPr>
        <p:txBody>
          <a:bodyPr vert="horz" lIns="91440" tIns="45720" rIns="91440" bIns="45720" rtlCol="0" anchor="ctr">
            <a:no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C69797B6-4643-3710-FBDF-B4E98217FBDB}"/>
              </a:ext>
            </a:extLst>
          </p:cNvPr>
          <p:cNvSpPr>
            <a:spLocks noGrp="1"/>
          </p:cNvSpPr>
          <p:nvPr>
            <p:ph type="body" idx="1"/>
          </p:nvPr>
        </p:nvSpPr>
        <p:spPr>
          <a:xfrm>
            <a:off x="502920" y="1347469"/>
            <a:ext cx="10515600" cy="4829494"/>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Box 5">
            <a:extLst>
              <a:ext uri="{FF2B5EF4-FFF2-40B4-BE49-F238E27FC236}">
                <a16:creationId xmlns:a16="http://schemas.microsoft.com/office/drawing/2014/main" id="{D369EA16-03D4-D0A6-889F-CE6776DBD8CF}"/>
              </a:ext>
            </a:extLst>
          </p:cNvPr>
          <p:cNvSpPr txBox="1"/>
          <p:nvPr userDrawn="1"/>
        </p:nvSpPr>
        <p:spPr>
          <a:xfrm>
            <a:off x="10757483" y="6312451"/>
            <a:ext cx="1434517" cy="307777"/>
          </a:xfrm>
          <a:prstGeom prst="rect">
            <a:avLst/>
          </a:prstGeom>
          <a:noFill/>
        </p:spPr>
        <p:txBody>
          <a:bodyPr wrap="square" rtlCol="0">
            <a:spAutoFit/>
          </a:bodyPr>
          <a:lstStyle/>
          <a:p>
            <a:fld id="{1BD23E69-0C7A-2346-9F66-62EDDB2E29F8}" type="slidenum">
              <a:rPr lang="en-US" sz="1400" smtClean="0">
                <a:solidFill>
                  <a:schemeClr val="accent2">
                    <a:lumMod val="75000"/>
                  </a:schemeClr>
                </a:solidFill>
                <a:latin typeface="Arial" panose="020B0604020202020204" pitchFamily="34" charset="0"/>
                <a:cs typeface="Arial" panose="020B0604020202020204" pitchFamily="34" charset="0"/>
              </a:rPr>
              <a:t>‹#›</a:t>
            </a:fld>
            <a:r>
              <a:rPr lang="en-US" sz="1400" dirty="0">
                <a:solidFill>
                  <a:schemeClr val="accent2">
                    <a:lumMod val="75000"/>
                  </a:schemeClr>
                </a:solidFill>
                <a:latin typeface="Arial" panose="020B0604020202020204" pitchFamily="34" charset="0"/>
                <a:cs typeface="Arial" panose="020B0604020202020204" pitchFamily="34" charset="0"/>
              </a:rPr>
              <a:t> / total</a:t>
            </a:r>
          </a:p>
        </p:txBody>
      </p:sp>
    </p:spTree>
    <p:extLst>
      <p:ext uri="{BB962C8B-B14F-4D97-AF65-F5344CB8AC3E}">
        <p14:creationId xmlns:p14="http://schemas.microsoft.com/office/powerpoint/2010/main" val="593345641"/>
      </p:ext>
    </p:extLst>
  </p:cSld>
  <p:clrMap bg1="lt1" tx1="dk1" bg2="lt2" tx2="dk2" accent1="accent1" accent2="accent2" accent3="accent3" accent4="accent4" accent5="accent5" accent6="accent6" hlink="hlink" folHlink="folHlink"/>
  <p:sldLayoutIdLst>
    <p:sldLayoutId id="2147483677" r:id="rId1"/>
    <p:sldLayoutId id="2147483706" r:id="rId2"/>
    <p:sldLayoutId id="2147483678" r:id="rId3"/>
    <p:sldLayoutId id="2147483680" r:id="rId4"/>
    <p:sldLayoutId id="2147483705" r:id="rId5"/>
  </p:sldLayoutIdLst>
  <p:hf hdr="0" dt="0"/>
  <p:txStyles>
    <p:titleStyle>
      <a:lvl1pPr algn="l" defTabSz="914400" rtl="0" eaLnBrk="1" latinLnBrk="0" hangingPunct="1">
        <a:lnSpc>
          <a:spcPct val="90000"/>
        </a:lnSpc>
        <a:spcBef>
          <a:spcPct val="0"/>
        </a:spcBef>
        <a:buNone/>
        <a:defRPr sz="4000" kern="1200">
          <a:solidFill>
            <a:schemeClr val="accent2">
              <a:lumMod val="75000"/>
            </a:schemeClr>
          </a:solidFill>
          <a:latin typeface="Helvetica" pitchFamily="2"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1B1B1B"/>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rgbClr val="1B1B1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rgbClr val="1B1B1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rgbClr val="1B1B1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rgbClr val="1B1B1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escholey/CSC_foraging_group_2025"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612DA8-585E-99E7-CBAA-3E534F028C97}"/>
              </a:ext>
            </a:extLst>
          </p:cNvPr>
          <p:cNvSpPr>
            <a:spLocks noGrp="1"/>
          </p:cNvSpPr>
          <p:nvPr>
            <p:ph type="ctrTitle"/>
          </p:nvPr>
        </p:nvSpPr>
        <p:spPr>
          <a:xfrm>
            <a:off x="406400" y="1274763"/>
            <a:ext cx="7023100" cy="2387600"/>
          </a:xfrm>
        </p:spPr>
        <p:txBody>
          <a:bodyPr/>
          <a:lstStyle/>
          <a:p>
            <a:r>
              <a:rPr lang="en-GB" b="1" dirty="0"/>
              <a:t>Foraging: </a:t>
            </a:r>
            <a:r>
              <a:rPr lang="en-GB" dirty="0"/>
              <a:t>How long do we spend helping others? </a:t>
            </a:r>
          </a:p>
        </p:txBody>
      </p:sp>
      <p:sp>
        <p:nvSpPr>
          <p:cNvPr id="6" name="Subtitle 5">
            <a:extLst>
              <a:ext uri="{FF2B5EF4-FFF2-40B4-BE49-F238E27FC236}">
                <a16:creationId xmlns:a16="http://schemas.microsoft.com/office/drawing/2014/main" id="{7840ECBD-C955-4B0C-92E5-3160D2ECDA87}"/>
              </a:ext>
            </a:extLst>
          </p:cNvPr>
          <p:cNvSpPr>
            <a:spLocks noGrp="1"/>
          </p:cNvSpPr>
          <p:nvPr>
            <p:ph type="subTitle" idx="1"/>
          </p:nvPr>
        </p:nvSpPr>
        <p:spPr/>
        <p:txBody>
          <a:bodyPr/>
          <a:lstStyle/>
          <a:p>
            <a:r>
              <a:rPr lang="en-GB" dirty="0"/>
              <a:t>Emma Scholey</a:t>
            </a:r>
          </a:p>
          <a:p>
            <a:r>
              <a:rPr lang="en-GB" dirty="0"/>
              <a:t>3</a:t>
            </a:r>
            <a:r>
              <a:rPr lang="en-GB" baseline="30000" dirty="0"/>
              <a:t>rd</a:t>
            </a:r>
            <a:r>
              <a:rPr lang="en-GB" dirty="0"/>
              <a:t> September 2025</a:t>
            </a:r>
          </a:p>
          <a:p>
            <a:r>
              <a:rPr lang="en-GB" dirty="0"/>
              <a:t>CSC 2025 Birmingham </a:t>
            </a:r>
          </a:p>
          <a:p>
            <a:endParaRPr lang="en-GB" dirty="0"/>
          </a:p>
        </p:txBody>
      </p:sp>
    </p:spTree>
    <p:extLst>
      <p:ext uri="{BB962C8B-B14F-4D97-AF65-F5344CB8AC3E}">
        <p14:creationId xmlns:p14="http://schemas.microsoft.com/office/powerpoint/2010/main" val="16015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9A7C9-F3DE-6C5C-F139-22E65A3E74D5}"/>
              </a:ext>
            </a:extLst>
          </p:cNvPr>
          <p:cNvSpPr>
            <a:spLocks noGrp="1"/>
          </p:cNvSpPr>
          <p:nvPr>
            <p:ph type="title"/>
          </p:nvPr>
        </p:nvSpPr>
        <p:spPr/>
        <p:txBody>
          <a:bodyPr/>
          <a:lstStyle/>
          <a:p>
            <a:r>
              <a:rPr lang="en-US" dirty="0"/>
              <a:t>Study 2 results: travel time version</a:t>
            </a:r>
          </a:p>
        </p:txBody>
      </p:sp>
      <p:pic>
        <p:nvPicPr>
          <p:cNvPr id="6" name="Picture 4" descr="figure 3">
            <a:extLst>
              <a:ext uri="{FF2B5EF4-FFF2-40B4-BE49-F238E27FC236}">
                <a16:creationId xmlns:a16="http://schemas.microsoft.com/office/drawing/2014/main" id="{9355DF6C-12A6-1C39-E8B5-12E762E0E7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a:fillRect/>
          </a:stretch>
        </p:blipFill>
        <p:spPr bwMode="auto">
          <a:xfrm>
            <a:off x="502920" y="1053511"/>
            <a:ext cx="10687473" cy="517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110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48453-052E-3349-DA18-1610B6CF988B}"/>
              </a:ext>
            </a:extLst>
          </p:cNvPr>
          <p:cNvSpPr>
            <a:spLocks noGrp="1"/>
          </p:cNvSpPr>
          <p:nvPr>
            <p:ph type="title"/>
          </p:nvPr>
        </p:nvSpPr>
        <p:spPr>
          <a:xfrm>
            <a:off x="251460" y="2825031"/>
            <a:ext cx="11689080" cy="478155"/>
          </a:xfrm>
        </p:spPr>
        <p:txBody>
          <a:bodyPr/>
          <a:lstStyle/>
          <a:p>
            <a:pPr algn="ctr"/>
            <a:r>
              <a:rPr lang="en-US" sz="7200" dirty="0">
                <a:latin typeface="Arial" panose="020B0604020202020204" pitchFamily="34" charset="0"/>
              </a:rPr>
              <a:t>What is driving sub-optimal </a:t>
            </a:r>
            <a:r>
              <a:rPr lang="en-US" sz="7200" dirty="0" err="1">
                <a:latin typeface="Arial" panose="020B0604020202020204" pitchFamily="34" charset="0"/>
              </a:rPr>
              <a:t>behaviour</a:t>
            </a:r>
            <a:r>
              <a:rPr lang="en-US" sz="7200" dirty="0">
                <a:latin typeface="Arial" panose="020B0604020202020204" pitchFamily="34" charset="0"/>
              </a:rPr>
              <a:t> when helping others? </a:t>
            </a:r>
          </a:p>
        </p:txBody>
      </p:sp>
    </p:spTree>
    <p:extLst>
      <p:ext uri="{BB962C8B-B14F-4D97-AF65-F5344CB8AC3E}">
        <p14:creationId xmlns:p14="http://schemas.microsoft.com/office/powerpoint/2010/main" val="3016511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B9177E-6A77-A0EE-E885-98B74DE214AA}"/>
              </a:ext>
            </a:extLst>
          </p:cNvPr>
          <p:cNvSpPr txBox="1">
            <a:spLocks noGrp="1"/>
          </p:cNvSpPr>
          <p:nvPr>
            <p:ph type="title"/>
          </p:nvPr>
        </p:nvSpPr>
        <p:spPr>
          <a:xfrm>
            <a:off x="502919" y="1224948"/>
            <a:ext cx="11401213" cy="4550348"/>
          </a:xfrm>
          <a:prstGeom prst="rect">
            <a:avLst/>
          </a:prstGeom>
          <a:noFill/>
        </p:spPr>
        <p:txBody>
          <a:bodyPr wrap="square">
            <a:spAutoFit/>
          </a:bodyPr>
          <a:lstStyle/>
          <a:p>
            <a:pPr>
              <a:lnSpc>
                <a:spcPct val="150000"/>
              </a:lnSpc>
              <a:buNone/>
            </a:pPr>
            <a:r>
              <a:rPr lang="en-GB" sz="2800" dirty="0">
                <a:effectLst/>
                <a:latin typeface="ArialMT"/>
              </a:rPr>
              <a:t>1. </a:t>
            </a:r>
            <a:r>
              <a:rPr lang="en-GB" sz="2800" b="1" dirty="0">
                <a:effectLst/>
                <a:latin typeface="Arial" panose="020B0604020202020204" pitchFamily="34" charset="0"/>
              </a:rPr>
              <a:t>Identify </a:t>
            </a:r>
            <a:r>
              <a:rPr lang="en-GB" sz="2800" dirty="0">
                <a:effectLst/>
                <a:latin typeface="ArialMT"/>
              </a:rPr>
              <a:t>an algorithm that could explain behaviour</a:t>
            </a:r>
            <a:br>
              <a:rPr lang="en-GB" sz="2800" dirty="0">
                <a:effectLst/>
                <a:latin typeface="ArialMT"/>
              </a:rPr>
            </a:br>
            <a:r>
              <a:rPr lang="en-GB" sz="2800" dirty="0">
                <a:effectLst/>
                <a:latin typeface="ArialMT"/>
              </a:rPr>
              <a:t>2. </a:t>
            </a:r>
            <a:r>
              <a:rPr lang="en-GB" sz="2800" b="1" dirty="0">
                <a:effectLst/>
                <a:latin typeface="Arial" panose="020B0604020202020204" pitchFamily="34" charset="0"/>
              </a:rPr>
              <a:t>Simulate </a:t>
            </a:r>
            <a:r>
              <a:rPr lang="en-GB" sz="2800" dirty="0">
                <a:effectLst/>
                <a:latin typeface="ArialMT"/>
              </a:rPr>
              <a:t>data to check model robustness and behavioural effects</a:t>
            </a:r>
            <a:br>
              <a:rPr lang="en-GB" sz="2800" dirty="0">
                <a:effectLst/>
                <a:latin typeface="ArialMT"/>
              </a:rPr>
            </a:br>
            <a:r>
              <a:rPr lang="en-GB" sz="2800" strike="sngStrike" dirty="0">
                <a:effectLst/>
                <a:latin typeface="ArialMT"/>
              </a:rPr>
              <a:t> </a:t>
            </a:r>
            <a:r>
              <a:rPr lang="en-GB" sz="2800" strike="sngStrike" dirty="0">
                <a:solidFill>
                  <a:srgbClr val="7C7C7C"/>
                </a:solidFill>
                <a:effectLst/>
                <a:latin typeface="ArialMT"/>
              </a:rPr>
              <a:t>3. </a:t>
            </a:r>
            <a:r>
              <a:rPr lang="en-GB" sz="2800" b="1" strike="sngStrike" dirty="0">
                <a:solidFill>
                  <a:srgbClr val="7C7C7C"/>
                </a:solidFill>
                <a:effectLst/>
                <a:latin typeface="Arial" panose="020B0604020202020204" pitchFamily="34" charset="0"/>
              </a:rPr>
              <a:t>Design </a:t>
            </a:r>
            <a:r>
              <a:rPr lang="en-GB" sz="2800" strike="sngStrike" dirty="0">
                <a:solidFill>
                  <a:srgbClr val="7C7C7C"/>
                </a:solidFill>
                <a:effectLst/>
                <a:latin typeface="ArialMT"/>
              </a:rPr>
              <a:t>and run study optimised for modelling</a:t>
            </a:r>
            <a:br>
              <a:rPr lang="en-GB" sz="2800" dirty="0">
                <a:solidFill>
                  <a:srgbClr val="7C7C7C"/>
                </a:solidFill>
                <a:effectLst/>
                <a:latin typeface="ArialMT"/>
              </a:rPr>
            </a:br>
            <a:r>
              <a:rPr lang="en-GB" sz="2800" dirty="0">
                <a:effectLst/>
                <a:latin typeface="ArialMT"/>
              </a:rPr>
              <a:t>4. </a:t>
            </a:r>
            <a:r>
              <a:rPr lang="en-GB" sz="2800" b="1" dirty="0">
                <a:effectLst/>
                <a:latin typeface="Arial" panose="020B0604020202020204" pitchFamily="34" charset="0"/>
              </a:rPr>
              <a:t>Fit </a:t>
            </a:r>
            <a:r>
              <a:rPr lang="en-GB" sz="2800" dirty="0">
                <a:effectLst/>
                <a:latin typeface="ArialMT"/>
              </a:rPr>
              <a:t>models to participants’ data</a:t>
            </a:r>
            <a:br>
              <a:rPr lang="en-GB" sz="2800" dirty="0">
                <a:effectLst/>
                <a:latin typeface="ArialMT"/>
              </a:rPr>
            </a:br>
            <a:r>
              <a:rPr lang="en-GB" sz="2800" dirty="0">
                <a:effectLst/>
                <a:latin typeface="ArialMT"/>
              </a:rPr>
              <a:t>5. </a:t>
            </a:r>
            <a:r>
              <a:rPr lang="en-GB" sz="2800" b="1" dirty="0">
                <a:effectLst/>
                <a:latin typeface="Arial" panose="020B0604020202020204" pitchFamily="34" charset="0"/>
              </a:rPr>
              <a:t>Compare </a:t>
            </a:r>
            <a:r>
              <a:rPr lang="en-GB" sz="2800" dirty="0">
                <a:effectLst/>
                <a:latin typeface="ArialMT"/>
              </a:rPr>
              <a:t>models and select the “best”</a:t>
            </a:r>
            <a:br>
              <a:rPr lang="en-GB" sz="2800" dirty="0">
                <a:effectLst/>
                <a:latin typeface="ArialMT"/>
              </a:rPr>
            </a:br>
            <a:r>
              <a:rPr lang="en-GB" sz="2800" dirty="0">
                <a:effectLst/>
                <a:latin typeface="ArialMT"/>
              </a:rPr>
              <a:t>6. </a:t>
            </a:r>
            <a:r>
              <a:rPr lang="en-GB" sz="2800" b="1" dirty="0">
                <a:effectLst/>
                <a:latin typeface="Arial" panose="020B0604020202020204" pitchFamily="34" charset="0"/>
              </a:rPr>
              <a:t>Analyse </a:t>
            </a:r>
            <a:r>
              <a:rPr lang="en-GB" sz="2800" dirty="0">
                <a:effectLst/>
                <a:latin typeface="ArialMT"/>
              </a:rPr>
              <a:t>parameters</a:t>
            </a:r>
            <a:br>
              <a:rPr lang="en-GB" sz="2800" dirty="0">
                <a:solidFill>
                  <a:srgbClr val="7C7C7C"/>
                </a:solidFill>
                <a:effectLst/>
                <a:latin typeface="ArialMT"/>
              </a:rPr>
            </a:br>
            <a:r>
              <a:rPr lang="en-GB" sz="2800" dirty="0">
                <a:solidFill>
                  <a:srgbClr val="7C7C7C"/>
                </a:solidFill>
                <a:effectLst/>
                <a:latin typeface="ArialMT"/>
              </a:rPr>
              <a:t>7. Based on your results, come up with new models/experiments!  </a:t>
            </a:r>
            <a:endParaRPr lang="en-GB" sz="5400" dirty="0">
              <a:effectLst/>
            </a:endParaRPr>
          </a:p>
        </p:txBody>
      </p:sp>
      <p:sp>
        <p:nvSpPr>
          <p:cNvPr id="8" name="Title 1">
            <a:extLst>
              <a:ext uri="{FF2B5EF4-FFF2-40B4-BE49-F238E27FC236}">
                <a16:creationId xmlns:a16="http://schemas.microsoft.com/office/drawing/2014/main" id="{91AC9896-CD6A-32EF-10BC-7F94E1011BAA}"/>
              </a:ext>
            </a:extLst>
          </p:cNvPr>
          <p:cNvSpPr txBox="1">
            <a:spLocks/>
          </p:cNvSpPr>
          <p:nvPr/>
        </p:nvSpPr>
        <p:spPr>
          <a:xfrm>
            <a:off x="502920" y="437430"/>
            <a:ext cx="9921240" cy="4781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accent2">
                    <a:lumMod val="75000"/>
                  </a:schemeClr>
                </a:solidFill>
                <a:latin typeface="Helvetica" pitchFamily="2" charset="0"/>
                <a:ea typeface="+mj-ea"/>
                <a:cs typeface="Arial" panose="020B0604020202020204" pitchFamily="34" charset="0"/>
              </a:defRPr>
            </a:lvl1pPr>
          </a:lstStyle>
          <a:p>
            <a:r>
              <a:rPr lang="en-US" dirty="0"/>
              <a:t>Your project: fit and compare models of prosocial foraging decisions</a:t>
            </a:r>
          </a:p>
        </p:txBody>
      </p:sp>
    </p:spTree>
    <p:extLst>
      <p:ext uri="{BB962C8B-B14F-4D97-AF65-F5344CB8AC3E}">
        <p14:creationId xmlns:p14="http://schemas.microsoft.com/office/powerpoint/2010/main" val="1797026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182BA-8F1F-F507-D40F-62CE46016720}"/>
              </a:ext>
            </a:extLst>
          </p:cNvPr>
          <p:cNvSpPr>
            <a:spLocks noGrp="1"/>
          </p:cNvSpPr>
          <p:nvPr>
            <p:ph type="title"/>
          </p:nvPr>
        </p:nvSpPr>
        <p:spPr>
          <a:xfrm>
            <a:off x="502920" y="767267"/>
            <a:ext cx="10446405" cy="478155"/>
          </a:xfrm>
        </p:spPr>
        <p:txBody>
          <a:bodyPr/>
          <a:lstStyle/>
          <a:p>
            <a:r>
              <a:rPr lang="en-US" dirty="0"/>
              <a:t>1. </a:t>
            </a:r>
            <a:r>
              <a:rPr lang="en-US" b="1" dirty="0"/>
              <a:t>Identify</a:t>
            </a:r>
            <a:r>
              <a:rPr lang="en-US" dirty="0"/>
              <a:t> an algorithm to explain </a:t>
            </a:r>
            <a:r>
              <a:rPr lang="en-US" dirty="0" err="1"/>
              <a:t>behaviour</a:t>
            </a:r>
            <a:r>
              <a:rPr lang="en-US" dirty="0"/>
              <a:t>:      	</a:t>
            </a:r>
            <a:r>
              <a:rPr lang="en-US" b="1" dirty="0"/>
              <a:t>MVT</a:t>
            </a:r>
            <a:endParaRPr lang="en-US" dirty="0"/>
          </a:p>
        </p:txBody>
      </p:sp>
      <p:pic>
        <p:nvPicPr>
          <p:cNvPr id="5" name="Picture 4" descr="A person walking on a path with orange trees&#10;&#10;Description automatically generated">
            <a:extLst>
              <a:ext uri="{FF2B5EF4-FFF2-40B4-BE49-F238E27FC236}">
                <a16:creationId xmlns:a16="http://schemas.microsoft.com/office/drawing/2014/main" id="{552F6BE1-C990-26FA-9972-C32A6267FD17}"/>
              </a:ext>
            </a:extLst>
          </p:cNvPr>
          <p:cNvPicPr>
            <a:picLocks noChangeAspect="1"/>
          </p:cNvPicPr>
          <p:nvPr/>
        </p:nvPicPr>
        <p:blipFill>
          <a:blip r:embed="rId2"/>
          <a:stretch>
            <a:fillRect/>
          </a:stretch>
        </p:blipFill>
        <p:spPr>
          <a:xfrm>
            <a:off x="6269326" y="767267"/>
            <a:ext cx="4680000" cy="46800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5113C6-87D7-F75D-6B06-528000B4C328}"/>
                  </a:ext>
                </a:extLst>
              </p:cNvPr>
              <p:cNvSpPr txBox="1"/>
              <p:nvPr/>
            </p:nvSpPr>
            <p:spPr>
              <a:xfrm>
                <a:off x="1842825" y="3650046"/>
                <a:ext cx="289271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𝑟</m:t>
                          </m:r>
                        </m:e>
                        <m:sub>
                          <m:r>
                            <a:rPr lang="en-GB" sz="3200" b="0" i="1" smtClean="0">
                              <a:latin typeface="Cambria Math" panose="02040503050406030204" pitchFamily="18" charset="0"/>
                            </a:rPr>
                            <m:t>𝑛</m:t>
                          </m:r>
                        </m:sub>
                      </m:sSub>
                      <m:r>
                        <a:rPr lang="en-GB" sz="3200" b="0" i="0" smtClean="0">
                          <a:latin typeface="Cambria Math" panose="02040503050406030204" pitchFamily="18" charset="0"/>
                        </a:rPr>
                        <m:t> −</m:t>
                      </m:r>
                      <m:r>
                        <m:rPr>
                          <m:sty m:val="p"/>
                        </m:rPr>
                        <a:rPr lang="en-GB" sz="3200" b="0" i="0" smtClean="0">
                          <a:latin typeface="Cambria Math" panose="02040503050406030204" pitchFamily="18" charset="0"/>
                        </a:rPr>
                        <m:t>BRR</m:t>
                      </m:r>
                      <m:r>
                        <a:rPr lang="en-GB" sz="3200" b="0" i="0" smtClean="0">
                          <a:latin typeface="Cambria Math" panose="02040503050406030204" pitchFamily="18" charset="0"/>
                        </a:rPr>
                        <m:t>=0  </m:t>
                      </m:r>
                    </m:oMath>
                  </m:oMathPara>
                </a14:m>
                <a:endParaRPr lang="en-US" sz="3200" dirty="0"/>
              </a:p>
            </p:txBody>
          </p:sp>
        </mc:Choice>
        <mc:Fallback xmlns="">
          <p:sp>
            <p:nvSpPr>
              <p:cNvPr id="12" name="TextBox 11">
                <a:extLst>
                  <a:ext uri="{FF2B5EF4-FFF2-40B4-BE49-F238E27FC236}">
                    <a16:creationId xmlns:a16="http://schemas.microsoft.com/office/drawing/2014/main" id="{2A5113C6-87D7-F75D-6B06-528000B4C328}"/>
                  </a:ext>
                </a:extLst>
              </p:cNvPr>
              <p:cNvSpPr txBox="1">
                <a:spLocks noRot="1" noChangeAspect="1" noMove="1" noResize="1" noEditPoints="1" noAdjustHandles="1" noChangeArrowheads="1" noChangeShapeType="1" noTextEdit="1"/>
              </p:cNvSpPr>
              <p:nvPr/>
            </p:nvSpPr>
            <p:spPr>
              <a:xfrm>
                <a:off x="1842825" y="3650046"/>
                <a:ext cx="2892715" cy="584775"/>
              </a:xfrm>
              <a:prstGeom prst="rect">
                <a:avLst/>
              </a:prstGeom>
              <a:blipFill>
                <a:blip r:embed="rId3"/>
                <a:stretch>
                  <a:fillRect r="-2183" b="-2340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0A2C696-F5A4-1BFF-F12B-40ABA69BF1F2}"/>
              </a:ext>
            </a:extLst>
          </p:cNvPr>
          <p:cNvSpPr txBox="1"/>
          <p:nvPr/>
        </p:nvSpPr>
        <p:spPr>
          <a:xfrm>
            <a:off x="309040" y="3107267"/>
            <a:ext cx="5533887"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MVT rule: </a:t>
            </a:r>
            <a:r>
              <a:rPr lang="en-US" sz="2000" dirty="0">
                <a:latin typeface="Arial" panose="020B0604020202020204" pitchFamily="34" charset="0"/>
                <a:cs typeface="Arial" panose="020B0604020202020204" pitchFamily="34" charset="0"/>
              </a:rPr>
              <a:t>Leave a patch at timestep, n, when: </a:t>
            </a:r>
          </a:p>
        </p:txBody>
      </p:sp>
      <p:sp>
        <p:nvSpPr>
          <p:cNvPr id="14" name="TextBox 13">
            <a:extLst>
              <a:ext uri="{FF2B5EF4-FFF2-40B4-BE49-F238E27FC236}">
                <a16:creationId xmlns:a16="http://schemas.microsoft.com/office/drawing/2014/main" id="{C37EEB4E-F655-B002-6B80-B47C92D61530}"/>
              </a:ext>
            </a:extLst>
          </p:cNvPr>
          <p:cNvSpPr txBox="1"/>
          <p:nvPr/>
        </p:nvSpPr>
        <p:spPr>
          <a:xfrm>
            <a:off x="309040" y="4627330"/>
            <a:ext cx="5154501" cy="1938992"/>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But this is too simplistic! </a:t>
            </a:r>
          </a:p>
          <a:p>
            <a:pPr marL="514350" indent="-514350">
              <a:buAutoNum type="arabicParenR"/>
            </a:pPr>
            <a:r>
              <a:rPr lang="en-US" sz="2000" dirty="0">
                <a:latin typeface="Arial" panose="020B0604020202020204" pitchFamily="34" charset="0"/>
                <a:cs typeface="Arial" panose="020B0604020202020204" pitchFamily="34" charset="0"/>
              </a:rPr>
              <a:t>People make noisy – or ‘stochastic’ - choices </a:t>
            </a:r>
          </a:p>
          <a:p>
            <a:pPr marL="514350" indent="-514350">
              <a:buAutoNum type="arabicParenR"/>
            </a:pPr>
            <a:r>
              <a:rPr lang="en-US" sz="2000" dirty="0">
                <a:latin typeface="Arial" panose="020B0604020202020204" pitchFamily="34" charset="0"/>
                <a:cs typeface="Arial" panose="020B0604020202020204" pitchFamily="34" charset="0"/>
              </a:rPr>
              <a:t>People may not have a fixed estimate of BRR, but instead this estimate may fluctuate over time</a:t>
            </a:r>
          </a:p>
        </p:txBody>
      </p:sp>
      <p:sp>
        <p:nvSpPr>
          <p:cNvPr id="16" name="TextBox 15">
            <a:extLst>
              <a:ext uri="{FF2B5EF4-FFF2-40B4-BE49-F238E27FC236}">
                <a16:creationId xmlns:a16="http://schemas.microsoft.com/office/drawing/2014/main" id="{0013A2EB-AD92-C89F-90D3-41814EDC3EB9}"/>
              </a:ext>
            </a:extLst>
          </p:cNvPr>
          <p:cNvSpPr txBox="1"/>
          <p:nvPr/>
        </p:nvSpPr>
        <p:spPr>
          <a:xfrm>
            <a:off x="282866" y="1839405"/>
            <a:ext cx="5533887" cy="707886"/>
          </a:xfrm>
          <a:prstGeom prst="rect">
            <a:avLst/>
          </a:prstGeom>
          <a:noFill/>
        </p:spPr>
        <p:txBody>
          <a:bodyPr wrap="square">
            <a:spAutoFit/>
          </a:bodyPr>
          <a:lstStyle/>
          <a:p>
            <a:r>
              <a:rPr lang="en-GB" sz="2000" b="1" dirty="0">
                <a:latin typeface="Arial" panose="020B0604020202020204" pitchFamily="34" charset="0"/>
                <a:cs typeface="Arial" panose="020B0604020202020204" pitchFamily="34" charset="0"/>
              </a:rPr>
              <a:t>Assumptions: </a:t>
            </a:r>
            <a:r>
              <a:rPr lang="en-GB" sz="2000" dirty="0">
                <a:latin typeface="Arial" panose="020B0604020202020204" pitchFamily="34" charset="0"/>
                <a:cs typeface="Arial" panose="020B0604020202020204" pitchFamily="34" charset="0"/>
              </a:rPr>
              <a:t>Each second (timestep, n) in the patch is a discrete stay or leave choice</a:t>
            </a:r>
            <a:endParaRPr lang="en-US" sz="2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45C457B-CFF9-C95E-98CE-65809DCAF92F}"/>
              </a:ext>
            </a:extLst>
          </p:cNvPr>
          <p:cNvSpPr txBox="1"/>
          <p:nvPr/>
        </p:nvSpPr>
        <p:spPr>
          <a:xfrm>
            <a:off x="6712135" y="2547291"/>
            <a:ext cx="1925132" cy="919401"/>
          </a:xfrm>
          <a:prstGeom prst="roundRect">
            <a:avLst/>
          </a:prstGeom>
          <a:solidFill>
            <a:schemeClr val="accent2"/>
          </a:solidFill>
        </p:spPr>
        <p:txBody>
          <a:bodyPr wrap="square" rtlCol="0">
            <a:spAutoFit/>
          </a:bodyPr>
          <a:lstStyle/>
          <a:p>
            <a:r>
              <a:rPr lang="en-US" sz="2400" b="1" dirty="0" err="1">
                <a:solidFill>
                  <a:schemeClr val="bg1"/>
                </a:solidFill>
                <a:latin typeface="Arial" panose="020B0604020202020204" pitchFamily="34" charset="0"/>
                <a:cs typeface="Arial" panose="020B0604020202020204" pitchFamily="34" charset="0"/>
              </a:rPr>
              <a:t>r</a:t>
            </a:r>
            <a:r>
              <a:rPr lang="en-US" sz="2400" b="1" baseline="-25000" dirty="0" err="1">
                <a:solidFill>
                  <a:schemeClr val="bg1"/>
                </a:solidFill>
                <a:latin typeface="Arial" panose="020B0604020202020204" pitchFamily="34" charset="0"/>
                <a:cs typeface="Arial" panose="020B0604020202020204" pitchFamily="34" charset="0"/>
              </a:rPr>
              <a:t>n</a:t>
            </a:r>
            <a:r>
              <a:rPr lang="en-US" sz="2400" b="1" dirty="0">
                <a:solidFill>
                  <a:schemeClr val="bg1"/>
                </a:solidFill>
                <a:latin typeface="Arial" panose="020B0604020202020204" pitchFamily="34" charset="0"/>
                <a:cs typeface="Arial" panose="020B0604020202020204" pitchFamily="34" charset="0"/>
              </a:rPr>
              <a:t>, patch reward rate</a:t>
            </a:r>
          </a:p>
        </p:txBody>
      </p:sp>
      <p:sp>
        <p:nvSpPr>
          <p:cNvPr id="19" name="TextBox 18">
            <a:extLst>
              <a:ext uri="{FF2B5EF4-FFF2-40B4-BE49-F238E27FC236}">
                <a16:creationId xmlns:a16="http://schemas.microsoft.com/office/drawing/2014/main" id="{E80E3185-6644-15E4-197B-DEA503835287}"/>
              </a:ext>
            </a:extLst>
          </p:cNvPr>
          <p:cNvSpPr txBox="1"/>
          <p:nvPr/>
        </p:nvSpPr>
        <p:spPr>
          <a:xfrm>
            <a:off x="7350539" y="1584016"/>
            <a:ext cx="4572603" cy="510778"/>
          </a:xfrm>
          <a:prstGeom prst="roundRect">
            <a:avLst/>
          </a:prstGeom>
          <a:solidFill>
            <a:schemeClr val="accent2"/>
          </a:solidFill>
        </p:spPr>
        <p:txBody>
          <a:bodyPr wrap="none" rtlCol="0">
            <a:spAutoFit/>
          </a:bodyPr>
          <a:lstStyle/>
          <a:p>
            <a:r>
              <a:rPr lang="en-US" sz="2400" b="1" dirty="0">
                <a:solidFill>
                  <a:schemeClr val="bg1"/>
                </a:solidFill>
                <a:latin typeface="Arial" panose="020B0604020202020204" pitchFamily="34" charset="0"/>
                <a:cs typeface="Arial" panose="020B0604020202020204" pitchFamily="34" charset="0"/>
              </a:rPr>
              <a:t>BRR, background reward rate</a:t>
            </a:r>
          </a:p>
        </p:txBody>
      </p:sp>
      <p:sp>
        <p:nvSpPr>
          <p:cNvPr id="20" name="TextBox 19">
            <a:extLst>
              <a:ext uri="{FF2B5EF4-FFF2-40B4-BE49-F238E27FC236}">
                <a16:creationId xmlns:a16="http://schemas.microsoft.com/office/drawing/2014/main" id="{EC56AB03-FF54-C92E-3FB8-E397D455535E}"/>
              </a:ext>
            </a:extLst>
          </p:cNvPr>
          <p:cNvSpPr txBox="1"/>
          <p:nvPr/>
        </p:nvSpPr>
        <p:spPr>
          <a:xfrm>
            <a:off x="8823155" y="6412433"/>
            <a:ext cx="1627369" cy="307777"/>
          </a:xfrm>
          <a:prstGeom prst="rect">
            <a:avLst/>
          </a:prstGeom>
          <a:noFill/>
        </p:spPr>
        <p:txBody>
          <a:bodyPr wrap="none" rtlCol="0">
            <a:spAutoFit/>
          </a:bodyPr>
          <a:lstStyle/>
          <a:p>
            <a:r>
              <a:rPr lang="en-US" sz="1400" i="1" dirty="0">
                <a:latin typeface="Arial" panose="020B0604020202020204" pitchFamily="34" charset="0"/>
                <a:cs typeface="Arial" panose="020B0604020202020204" pitchFamily="34" charset="0"/>
              </a:rPr>
              <a:t>Image: </a:t>
            </a:r>
            <a:r>
              <a:rPr lang="en-US" sz="1400" i="1" dirty="0" err="1">
                <a:latin typeface="Arial" panose="020B0604020202020204" pitchFamily="34" charset="0"/>
                <a:cs typeface="Arial" panose="020B0604020202020204" pitchFamily="34" charset="0"/>
              </a:rPr>
              <a:t>BioRender</a:t>
            </a:r>
            <a:endParaRPr 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7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B9E7-94AA-9077-3A24-72F0174FA4B0}"/>
              </a:ext>
            </a:extLst>
          </p:cNvPr>
          <p:cNvSpPr>
            <a:spLocks noGrp="1"/>
          </p:cNvSpPr>
          <p:nvPr>
            <p:ph type="title"/>
          </p:nvPr>
        </p:nvSpPr>
        <p:spPr>
          <a:xfrm>
            <a:off x="502920" y="705289"/>
            <a:ext cx="9921240" cy="478155"/>
          </a:xfrm>
        </p:spPr>
        <p:txBody>
          <a:bodyPr/>
          <a:lstStyle/>
          <a:p>
            <a:r>
              <a:rPr lang="en-US" dirty="0"/>
              <a:t>Modelling stochastic choices: </a:t>
            </a:r>
            <a:r>
              <a:rPr lang="en-US" b="1" dirty="0" err="1"/>
              <a:t>softmax</a:t>
            </a:r>
            <a:endParaRPr lang="en-US" b="1" dirty="0"/>
          </a:p>
        </p:txBody>
      </p:sp>
      <p:grpSp>
        <p:nvGrpSpPr>
          <p:cNvPr id="5" name="Group 4">
            <a:extLst>
              <a:ext uri="{FF2B5EF4-FFF2-40B4-BE49-F238E27FC236}">
                <a16:creationId xmlns:a16="http://schemas.microsoft.com/office/drawing/2014/main" id="{42395C58-B73E-8CCD-A291-FAB9E4B7F3CE}"/>
              </a:ext>
            </a:extLst>
          </p:cNvPr>
          <p:cNvGrpSpPr/>
          <p:nvPr/>
        </p:nvGrpSpPr>
        <p:grpSpPr>
          <a:xfrm>
            <a:off x="6096000" y="1249288"/>
            <a:ext cx="5232143" cy="5160860"/>
            <a:chOff x="6846545" y="1772816"/>
            <a:chExt cx="4572598" cy="3956977"/>
          </a:xfrm>
        </p:grpSpPr>
        <p:pic>
          <p:nvPicPr>
            <p:cNvPr id="6" name="Picture 5">
              <a:extLst>
                <a:ext uri="{FF2B5EF4-FFF2-40B4-BE49-F238E27FC236}">
                  <a16:creationId xmlns:a16="http://schemas.microsoft.com/office/drawing/2014/main" id="{1FAC9567-2FFE-6920-1CA6-14787961F4E1}"/>
                </a:ext>
              </a:extLst>
            </p:cNvPr>
            <p:cNvPicPr>
              <a:picLocks noChangeAspect="1"/>
            </p:cNvPicPr>
            <p:nvPr/>
          </p:nvPicPr>
          <p:blipFill rotWithShape="1">
            <a:blip r:embed="rId2">
              <a:clrChange>
                <a:clrFrom>
                  <a:srgbClr val="FFFFFF"/>
                </a:clrFrom>
                <a:clrTo>
                  <a:srgbClr val="FFFFFF">
                    <a:alpha val="0"/>
                  </a:srgbClr>
                </a:clrTo>
              </a:clrChange>
            </a:blip>
            <a:srcRect r="2137"/>
            <a:stretch/>
          </p:blipFill>
          <p:spPr>
            <a:xfrm>
              <a:off x="6888088" y="2183566"/>
              <a:ext cx="3987492" cy="3501137"/>
            </a:xfrm>
            <a:prstGeom prst="rect">
              <a:avLst/>
            </a:prstGeom>
          </p:spPr>
        </p:pic>
        <p:sp>
          <p:nvSpPr>
            <p:cNvPr id="7" name="TextBox 6">
              <a:extLst>
                <a:ext uri="{FF2B5EF4-FFF2-40B4-BE49-F238E27FC236}">
                  <a16:creationId xmlns:a16="http://schemas.microsoft.com/office/drawing/2014/main" id="{DC8A7051-836B-D5F4-F35C-637B2C0D3516}"/>
                </a:ext>
              </a:extLst>
            </p:cNvPr>
            <p:cNvSpPr txBox="1"/>
            <p:nvPr/>
          </p:nvSpPr>
          <p:spPr>
            <a:xfrm>
              <a:off x="7308929" y="5375821"/>
              <a:ext cx="4110214" cy="353972"/>
            </a:xfrm>
            <a:prstGeom prst="rect">
              <a:avLst/>
            </a:prstGeom>
            <a:solidFill>
              <a:schemeClr val="bg1"/>
            </a:solidFill>
          </p:spPr>
          <p:txBody>
            <a:bodyPr wrap="square" rtlCol="0">
              <a:spAutoFit/>
            </a:bodyPr>
            <a:lstStyle/>
            <a:p>
              <a:pPr algn="ctr"/>
              <a:r>
                <a:rPr lang="en-GB" sz="2400" b="0" dirty="0">
                  <a:latin typeface="Arial" panose="020B0604020202020204" pitchFamily="34" charset="0"/>
                  <a:cs typeface="Arial" panose="020B0604020202020204" pitchFamily="34" charset="0"/>
                </a:rPr>
                <a:t>Value difference (stay vs leave)</a:t>
              </a:r>
              <a:endParaRPr lang="en-US" sz="2400" b="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DE76689-0466-98F2-5196-261B4FC9781B}"/>
                </a:ext>
              </a:extLst>
            </p:cNvPr>
            <p:cNvSpPr txBox="1"/>
            <p:nvPr/>
          </p:nvSpPr>
          <p:spPr>
            <a:xfrm rot="16200000">
              <a:off x="5155960" y="3463401"/>
              <a:ext cx="3784640" cy="403469"/>
            </a:xfrm>
            <a:prstGeom prst="rect">
              <a:avLst/>
            </a:prstGeom>
            <a:solidFill>
              <a:schemeClr val="bg1"/>
            </a:solidFill>
          </p:spPr>
          <p:txBody>
            <a:bodyPr wrap="square" rtlCol="0">
              <a:spAutoFit/>
            </a:bodyPr>
            <a:lstStyle/>
            <a:p>
              <a:pPr algn="ctr"/>
              <a:r>
                <a:rPr lang="en-GB" sz="2400" b="0" dirty="0">
                  <a:latin typeface="Arial" panose="020B0604020202020204" pitchFamily="34" charset="0"/>
                  <a:cs typeface="Arial" panose="020B0604020202020204" pitchFamily="34" charset="0"/>
                </a:rPr>
                <a:t>Probability of </a:t>
              </a:r>
              <a:r>
                <a:rPr lang="en-GB" sz="2400" dirty="0">
                  <a:latin typeface="Arial" panose="020B0604020202020204" pitchFamily="34" charset="0"/>
                  <a:cs typeface="Arial" panose="020B0604020202020204" pitchFamily="34" charset="0"/>
                </a:rPr>
                <a:t>staying</a:t>
              </a:r>
              <a:endParaRPr lang="en-US" sz="2400" b="0"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DFB138E3-7C16-298F-EE4F-99876D74AFA7}"/>
              </a:ext>
            </a:extLst>
          </p:cNvPr>
          <p:cNvSpPr txBox="1"/>
          <p:nvPr/>
        </p:nvSpPr>
        <p:spPr>
          <a:xfrm>
            <a:off x="550454" y="2087261"/>
            <a:ext cx="5234469" cy="2862322"/>
          </a:xfrm>
          <a:prstGeom prst="rect">
            <a:avLst/>
          </a:prstGeom>
          <a:noFill/>
        </p:spPr>
        <p:txBody>
          <a:bodyPr wrap="square">
            <a:spAutoFit/>
          </a:bodyPr>
          <a:lstStyle/>
          <a:p>
            <a:pPr algn="ctr"/>
            <a:r>
              <a:rPr lang="en-GB" sz="2000" b="1" dirty="0" err="1">
                <a:latin typeface="Arial" panose="020B0604020202020204" pitchFamily="34" charset="0"/>
                <a:cs typeface="Arial" panose="020B0604020202020204" pitchFamily="34" charset="0"/>
              </a:rPr>
              <a:t>Softmax</a:t>
            </a:r>
            <a:r>
              <a:rPr lang="en-GB" sz="2000" b="1" dirty="0">
                <a:latin typeface="Arial" panose="020B0604020202020204" pitchFamily="34" charset="0"/>
                <a:cs typeface="Arial" panose="020B0604020202020204" pitchFamily="34" charset="0"/>
              </a:rPr>
              <a:t> function:</a:t>
            </a:r>
          </a:p>
          <a:p>
            <a:pPr algn="ctr"/>
            <a:r>
              <a:rPr lang="en-GB" sz="2000" b="0" dirty="0">
                <a:latin typeface="Arial" panose="020B0604020202020204" pitchFamily="34" charset="0"/>
                <a:cs typeface="Arial" panose="020B0604020202020204" pitchFamily="34" charset="0"/>
              </a:rPr>
              <a:t>What is the probability of leaving the patch on every timestep?</a:t>
            </a:r>
          </a:p>
          <a:p>
            <a:pPr algn="ctr"/>
            <a:endParaRPr lang="en-GB" sz="2000" dirty="0">
              <a:latin typeface="Arial" panose="020B0604020202020204" pitchFamily="34" charset="0"/>
              <a:cs typeface="Arial" panose="020B0604020202020204" pitchFamily="34" charset="0"/>
            </a:endParaRPr>
          </a:p>
          <a:p>
            <a:pPr algn="ctr"/>
            <a:endParaRPr lang="en-GB" sz="2000" dirty="0">
              <a:latin typeface="Arial" panose="020B0604020202020204" pitchFamily="34" charset="0"/>
              <a:cs typeface="Arial" panose="020B0604020202020204" pitchFamily="34" charset="0"/>
            </a:endParaRPr>
          </a:p>
          <a:p>
            <a:pPr algn="ctr"/>
            <a:endParaRPr lang="en-GB" sz="2000" dirty="0">
              <a:latin typeface="Arial" panose="020B0604020202020204" pitchFamily="34" charset="0"/>
              <a:cs typeface="Arial" panose="020B0604020202020204" pitchFamily="34" charset="0"/>
            </a:endParaRPr>
          </a:p>
          <a:p>
            <a:pPr algn="ctr"/>
            <a:endParaRPr lang="en-GB" sz="2000" b="0" dirty="0">
              <a:latin typeface="Arial" panose="020B0604020202020204" pitchFamily="34" charset="0"/>
              <a:cs typeface="Arial" panose="020B0604020202020204" pitchFamily="34" charset="0"/>
            </a:endParaRPr>
          </a:p>
          <a:p>
            <a:pPr algn="ctr"/>
            <a:endParaRPr lang="en-GB" sz="2000" dirty="0">
              <a:latin typeface="Arial" panose="020B0604020202020204" pitchFamily="34" charset="0"/>
              <a:cs typeface="Arial" panose="020B0604020202020204" pitchFamily="34" charset="0"/>
            </a:endParaRPr>
          </a:p>
          <a:p>
            <a:pPr algn="ctr"/>
            <a:endParaRPr lang="en-US" sz="20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DF93888-137A-EA2E-A9A5-53014EA3CA6B}"/>
              </a:ext>
            </a:extLst>
          </p:cNvPr>
          <p:cNvSpPr txBox="1"/>
          <p:nvPr/>
        </p:nvSpPr>
        <p:spPr>
          <a:xfrm>
            <a:off x="6916279" y="1653427"/>
            <a:ext cx="3871573" cy="369332"/>
          </a:xfrm>
          <a:prstGeom prst="rect">
            <a:avLst/>
          </a:prstGeom>
          <a:noFill/>
        </p:spPr>
        <p:txBody>
          <a:bodyPr wrap="none" rtlCol="0">
            <a:spAutoFit/>
          </a:bodyPr>
          <a:lstStyle/>
          <a:p>
            <a:r>
              <a:rPr lang="en-US" b="1" dirty="0">
                <a:solidFill>
                  <a:srgbClr val="00B050"/>
                </a:solidFill>
                <a:latin typeface="Arial" panose="020B0604020202020204" pitchFamily="34" charset="0"/>
                <a:cs typeface="Arial" panose="020B0604020202020204" pitchFamily="34" charset="0"/>
              </a:rPr>
              <a:t>Beta</a:t>
            </a: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softmax</a:t>
            </a:r>
            <a:r>
              <a:rPr lang="en-US" dirty="0">
                <a:latin typeface="Arial" panose="020B0604020202020204" pitchFamily="34" charset="0"/>
                <a:cs typeface="Arial" panose="020B0604020202020204" pitchFamily="34" charset="0"/>
              </a:rPr>
              <a:t> inverse temperature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28FD3B-A16B-A54C-E565-6C2D44D64636}"/>
                  </a:ext>
                </a:extLst>
              </p:cNvPr>
              <p:cNvSpPr txBox="1"/>
              <p:nvPr/>
            </p:nvSpPr>
            <p:spPr>
              <a:xfrm>
                <a:off x="-146680" y="3208196"/>
                <a:ext cx="6290215" cy="8517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rPr>
                        <m:t>𝑝</m:t>
                      </m:r>
                      <m:d>
                        <m:dPr>
                          <m:ctrlPr>
                            <a:rPr lang="en-GB" sz="2400" i="1">
                              <a:latin typeface="Cambria Math" panose="02040503050406030204" pitchFamily="18" charset="0"/>
                            </a:rPr>
                          </m:ctrlPr>
                        </m:dPr>
                        <m:e>
                          <m:r>
                            <a:rPr lang="en-GB" sz="2400" i="1">
                              <a:latin typeface="Cambria Math" panose="02040503050406030204" pitchFamily="18" charset="0"/>
                            </a:rPr>
                            <m:t>𝑙𝑒𝑎𝑣𝑒</m:t>
                          </m:r>
                        </m:e>
                        <m:e>
                          <m:r>
                            <a:rPr lang="en-GB" sz="2400" i="1">
                              <a:latin typeface="Cambria Math" panose="02040503050406030204" pitchFamily="18" charset="0"/>
                            </a:rPr>
                            <m:t>𝑛</m:t>
                          </m:r>
                        </m:e>
                      </m:d>
                      <m:r>
                        <a:rPr lang="en-GB" sz="2400" i="1">
                          <a:latin typeface="Cambria Math" panose="02040503050406030204" pitchFamily="18" charset="0"/>
                        </a:rPr>
                        <m:t>= </m:t>
                      </m:r>
                      <m:f>
                        <m:fPr>
                          <m:ctrlPr>
                            <a:rPr lang="en-GB" sz="2400" i="1">
                              <a:latin typeface="Cambria Math" panose="02040503050406030204" pitchFamily="18" charset="0"/>
                            </a:rPr>
                          </m:ctrlPr>
                        </m:fPr>
                        <m:num>
                          <m:r>
                            <a:rPr lang="en-GB" sz="2400" i="1">
                              <a:latin typeface="Cambria Math" panose="02040503050406030204" pitchFamily="18" charset="0"/>
                            </a:rPr>
                            <m:t>1</m:t>
                          </m:r>
                        </m:num>
                        <m:den>
                          <m:r>
                            <a:rPr lang="en-GB" sz="2400" i="1">
                              <a:latin typeface="Cambria Math" panose="02040503050406030204" pitchFamily="18" charset="0"/>
                            </a:rPr>
                            <m:t>1+</m:t>
                          </m:r>
                          <m:r>
                            <m:rPr>
                              <m:sty m:val="p"/>
                            </m:rPr>
                            <a:rPr lang="en-GB" sz="2400">
                              <a:latin typeface="Cambria Math" panose="02040503050406030204" pitchFamily="18" charset="0"/>
                            </a:rPr>
                            <m:t>exp</m:t>
                          </m:r>
                          <m:r>
                            <a:rPr lang="en-GB" sz="2400" i="1">
                              <a:latin typeface="Cambria Math" panose="02040503050406030204" pitchFamily="18" charset="0"/>
                            </a:rPr>
                            <m:t>⁡(</m:t>
                          </m:r>
                          <m:r>
                            <a:rPr lang="en-GB" sz="2400" b="1" i="1" smtClean="0">
                              <a:solidFill>
                                <a:srgbClr val="00B050"/>
                              </a:solidFill>
                              <a:latin typeface="Cambria Math" panose="02040503050406030204" pitchFamily="18" charset="0"/>
                              <a:ea typeface="Cambria Math" panose="02040503050406030204" pitchFamily="18" charset="0"/>
                            </a:rPr>
                            <m:t>𝜷</m:t>
                          </m:r>
                          <m:d>
                            <m:dPr>
                              <m:ctrlPr>
                                <a:rPr lang="en-GB" sz="2400" b="0" i="1" smtClean="0">
                                  <a:latin typeface="Cambria Math" panose="02040503050406030204" pitchFamily="18" charset="0"/>
                                  <a:ea typeface="Cambria Math" panose="02040503050406030204" pitchFamily="18" charset="0"/>
                                </a:rPr>
                              </m:ctrlPr>
                            </m:dPr>
                            <m:e>
                              <m:r>
                                <a:rPr lang="en-GB" sz="2400" b="1" i="1" smtClean="0">
                                  <a:solidFill>
                                    <a:schemeClr val="accent3">
                                      <a:lumMod val="60000"/>
                                      <a:lumOff val="40000"/>
                                    </a:schemeClr>
                                  </a:solidFill>
                                  <a:latin typeface="Cambria Math" panose="02040503050406030204" pitchFamily="18" charset="0"/>
                                  <a:ea typeface="Cambria Math" panose="02040503050406030204" pitchFamily="18" charset="0"/>
                                </a:rPr>
                                <m:t>𝒒</m:t>
                              </m:r>
                              <m:r>
                                <a:rPr lang="en-GB" sz="2400" b="0" i="1" smtClean="0">
                                  <a:latin typeface="Cambria Math" panose="02040503050406030204" pitchFamily="18" charset="0"/>
                                  <a:ea typeface="Cambria Math" panose="02040503050406030204" pitchFamily="18" charset="0"/>
                                </a:rPr>
                                <m:t>𝑟</m:t>
                              </m:r>
                              <m:r>
                                <a:rPr lang="en-GB" sz="2400" b="0" i="1" baseline="-25000" smtClean="0">
                                  <a:latin typeface="Cambria Math" panose="02040503050406030204" pitchFamily="18" charset="0"/>
                                  <a:ea typeface="Cambria Math" panose="02040503050406030204" pitchFamily="18" charset="0"/>
                                </a:rPr>
                                <m:t>𝑛</m:t>
                              </m:r>
                              <m:r>
                                <a:rPr lang="en-GB" sz="2400" b="0" i="1" smtClean="0">
                                  <a:latin typeface="Cambria Math" panose="02040503050406030204" pitchFamily="18" charset="0"/>
                                  <a:ea typeface="Cambria Math" panose="02040503050406030204" pitchFamily="18" charset="0"/>
                                </a:rPr>
                                <m:t> −</m:t>
                              </m:r>
                              <m:r>
                                <a:rPr lang="en-GB" sz="2400" b="0" i="1" smtClean="0">
                                  <a:latin typeface="Cambria Math" panose="02040503050406030204" pitchFamily="18" charset="0"/>
                                  <a:ea typeface="Cambria Math" panose="02040503050406030204" pitchFamily="18" charset="0"/>
                                </a:rPr>
                                <m:t>𝐵𝑅𝑅</m:t>
                              </m:r>
                            </m:e>
                          </m:d>
                          <m:r>
                            <a:rPr lang="en-GB" sz="2400" b="0" i="1" smtClean="0">
                              <a:latin typeface="Cambria Math" panose="02040503050406030204" pitchFamily="18" charset="0"/>
                              <a:ea typeface="Cambria Math" panose="02040503050406030204" pitchFamily="18" charset="0"/>
                            </a:rPr>
                            <m:t>)</m:t>
                          </m:r>
                        </m:den>
                      </m:f>
                    </m:oMath>
                  </m:oMathPara>
                </a14:m>
                <a:endParaRPr lang="en-US" sz="2400" dirty="0"/>
              </a:p>
            </p:txBody>
          </p:sp>
        </mc:Choice>
        <mc:Fallback xmlns="">
          <p:sp>
            <p:nvSpPr>
              <p:cNvPr id="12" name="TextBox 11">
                <a:extLst>
                  <a:ext uri="{FF2B5EF4-FFF2-40B4-BE49-F238E27FC236}">
                    <a16:creationId xmlns:a16="http://schemas.microsoft.com/office/drawing/2014/main" id="{AF28FD3B-A16B-A54C-E565-6C2D44D64636}"/>
                  </a:ext>
                </a:extLst>
              </p:cNvPr>
              <p:cNvSpPr txBox="1">
                <a:spLocks noRot="1" noChangeAspect="1" noMove="1" noResize="1" noEditPoints="1" noAdjustHandles="1" noChangeArrowheads="1" noChangeShapeType="1" noTextEdit="1"/>
              </p:cNvSpPr>
              <p:nvPr/>
            </p:nvSpPr>
            <p:spPr>
              <a:xfrm>
                <a:off x="-146680" y="3208196"/>
                <a:ext cx="6290215" cy="851708"/>
              </a:xfrm>
              <a:prstGeom prst="rect">
                <a:avLst/>
              </a:prstGeom>
              <a:blipFill>
                <a:blip r:embed="rId3"/>
                <a:stretch>
                  <a:fillRect b="-11765"/>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790848C1-A012-78C6-5630-57FAD7899814}"/>
              </a:ext>
            </a:extLst>
          </p:cNvPr>
          <p:cNvSpPr/>
          <p:nvPr/>
        </p:nvSpPr>
        <p:spPr>
          <a:xfrm>
            <a:off x="3818803" y="3700017"/>
            <a:ext cx="169334" cy="3224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3E18D41-5E94-FBDE-7D01-8107079269E3}"/>
              </a:ext>
            </a:extLst>
          </p:cNvPr>
          <p:cNvSpPr txBox="1"/>
          <p:nvPr/>
        </p:nvSpPr>
        <p:spPr>
          <a:xfrm>
            <a:off x="861437" y="4307540"/>
            <a:ext cx="5234469" cy="707886"/>
          </a:xfrm>
          <a:prstGeom prst="rect">
            <a:avLst/>
          </a:prstGeom>
          <a:noFill/>
        </p:spPr>
        <p:txBody>
          <a:bodyPr wrap="square" rtlCol="0">
            <a:spAutoFit/>
          </a:bodyPr>
          <a:lstStyle/>
          <a:p>
            <a:r>
              <a:rPr lang="en-US" sz="2000" b="1" dirty="0">
                <a:solidFill>
                  <a:schemeClr val="accent3">
                    <a:lumMod val="60000"/>
                    <a:lumOff val="40000"/>
                  </a:schemeClr>
                </a:solidFill>
                <a:latin typeface="Arial" panose="020B0604020202020204" pitchFamily="34" charset="0"/>
                <a:cs typeface="Arial" panose="020B0604020202020204" pitchFamily="34" charset="0"/>
              </a:rPr>
              <a:t>q</a:t>
            </a:r>
            <a:r>
              <a:rPr lang="en-US" sz="2000" dirty="0">
                <a:latin typeface="Arial" panose="020B0604020202020204" pitchFamily="34" charset="0"/>
                <a:cs typeface="Arial" panose="020B0604020202020204" pitchFamily="34" charset="0"/>
              </a:rPr>
              <a:t> = patch reward sensitivity parameter – weight patch reward more strongly</a:t>
            </a:r>
          </a:p>
        </p:txBody>
      </p:sp>
    </p:spTree>
    <p:extLst>
      <p:ext uri="{BB962C8B-B14F-4D97-AF65-F5344CB8AC3E}">
        <p14:creationId xmlns:p14="http://schemas.microsoft.com/office/powerpoint/2010/main" val="82530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BD566-619A-06E2-08EE-C5C0039A94A2}"/>
              </a:ext>
            </a:extLst>
          </p:cNvPr>
          <p:cNvSpPr>
            <a:spLocks noGrp="1"/>
          </p:cNvSpPr>
          <p:nvPr>
            <p:ph type="title"/>
          </p:nvPr>
        </p:nvSpPr>
        <p:spPr>
          <a:xfrm>
            <a:off x="502919" y="437430"/>
            <a:ext cx="10829291" cy="1032029"/>
          </a:xfrm>
        </p:spPr>
        <p:txBody>
          <a:bodyPr/>
          <a:lstStyle/>
          <a:p>
            <a:r>
              <a:rPr lang="en-US" dirty="0"/>
              <a:t>Modelling estimation of BRR:  </a:t>
            </a:r>
            <a:br>
              <a:rPr lang="en-US" dirty="0"/>
            </a:br>
            <a:r>
              <a:rPr lang="en-US" b="1" dirty="0"/>
              <a:t>reinforcement learning (Rescorla-Wagner)</a:t>
            </a:r>
          </a:p>
        </p:txBody>
      </p:sp>
      <p:sp>
        <p:nvSpPr>
          <p:cNvPr id="7" name="TextBox 6">
            <a:extLst>
              <a:ext uri="{FF2B5EF4-FFF2-40B4-BE49-F238E27FC236}">
                <a16:creationId xmlns:a16="http://schemas.microsoft.com/office/drawing/2014/main" id="{9EFFC1E0-BA41-A096-06A9-E13A1152F10E}"/>
              </a:ext>
            </a:extLst>
          </p:cNvPr>
          <p:cNvSpPr txBox="1"/>
          <p:nvPr/>
        </p:nvSpPr>
        <p:spPr>
          <a:xfrm>
            <a:off x="2849395" y="4869026"/>
            <a:ext cx="9555480" cy="707886"/>
          </a:xfrm>
          <a:prstGeom prst="rect">
            <a:avLst/>
          </a:prstGeom>
          <a:noFill/>
        </p:spPr>
        <p:txBody>
          <a:bodyPr wrap="square">
            <a:spAutoFit/>
          </a:bodyPr>
          <a:lstStyle/>
          <a:p>
            <a:r>
              <a:rPr lang="en-US" sz="4000" dirty="0">
                <a:latin typeface="Arial" panose="020B0604020202020204" pitchFamily="34" charset="0"/>
                <a:cs typeface="Arial" panose="020B0604020202020204" pitchFamily="34" charset="0"/>
              </a:rPr>
              <a:t>BRR</a:t>
            </a:r>
            <a:r>
              <a:rPr lang="en-US" sz="4000" baseline="-25000" dirty="0">
                <a:latin typeface="Arial" panose="020B0604020202020204" pitchFamily="34" charset="0"/>
                <a:cs typeface="Arial" panose="020B0604020202020204" pitchFamily="34" charset="0"/>
              </a:rPr>
              <a:t>n+1</a:t>
            </a:r>
            <a:r>
              <a:rPr lang="en-US" sz="4000" dirty="0">
                <a:latin typeface="Arial" panose="020B0604020202020204" pitchFamily="34" charset="0"/>
                <a:cs typeface="Arial" panose="020B0604020202020204" pitchFamily="34" charset="0"/>
              </a:rPr>
              <a:t> = </a:t>
            </a:r>
            <a:r>
              <a:rPr lang="en-US" sz="4000" dirty="0" err="1">
                <a:latin typeface="Arial" panose="020B0604020202020204" pitchFamily="34" charset="0"/>
                <a:cs typeface="Arial" panose="020B0604020202020204" pitchFamily="34" charset="0"/>
              </a:rPr>
              <a:t>BRR</a:t>
            </a:r>
            <a:r>
              <a:rPr lang="en-US" sz="4000" baseline="-25000" dirty="0" err="1">
                <a:latin typeface="Arial" panose="020B0604020202020204" pitchFamily="34" charset="0"/>
                <a:cs typeface="Arial" panose="020B0604020202020204" pitchFamily="34" charset="0"/>
              </a:rPr>
              <a:t>n</a:t>
            </a:r>
            <a:r>
              <a:rPr lang="en-US" sz="4000" dirty="0">
                <a:latin typeface="Arial" panose="020B0604020202020204" pitchFamily="34" charset="0"/>
                <a:cs typeface="Arial" panose="020B0604020202020204" pitchFamily="34" charset="0"/>
              </a:rPr>
              <a:t> + </a:t>
            </a:r>
            <a:r>
              <a:rPr lang="en-US" sz="4000" dirty="0">
                <a:solidFill>
                  <a:schemeClr val="accent5"/>
                </a:solidFill>
                <a:latin typeface="Arial" panose="020B0604020202020204" pitchFamily="34" charset="0"/>
                <a:cs typeface="Arial" panose="020B0604020202020204" pitchFamily="34" charset="0"/>
              </a:rPr>
              <a:t>α</a:t>
            </a:r>
            <a:r>
              <a:rPr lang="en-US" sz="4000" dirty="0">
                <a:latin typeface="Arial" panose="020B0604020202020204" pitchFamily="34" charset="0"/>
                <a:cs typeface="Arial" panose="020B0604020202020204" pitchFamily="34" charset="0"/>
              </a:rPr>
              <a:t>(</a:t>
            </a:r>
            <a:r>
              <a:rPr lang="en-US" sz="4000" dirty="0" err="1">
                <a:latin typeface="Arial" panose="020B0604020202020204" pitchFamily="34" charset="0"/>
                <a:cs typeface="Arial" panose="020B0604020202020204" pitchFamily="34" charset="0"/>
              </a:rPr>
              <a:t>r</a:t>
            </a:r>
            <a:r>
              <a:rPr lang="en-US" sz="4000" baseline="-25000" dirty="0" err="1">
                <a:latin typeface="Arial" panose="020B0604020202020204" pitchFamily="34" charset="0"/>
                <a:cs typeface="Arial" panose="020B0604020202020204" pitchFamily="34" charset="0"/>
              </a:rPr>
              <a:t>n</a:t>
            </a:r>
            <a:r>
              <a:rPr lang="en-US" sz="4000" dirty="0">
                <a:latin typeface="Arial" panose="020B0604020202020204" pitchFamily="34" charset="0"/>
                <a:cs typeface="Arial" panose="020B0604020202020204" pitchFamily="34" charset="0"/>
              </a:rPr>
              <a:t> - </a:t>
            </a:r>
            <a:r>
              <a:rPr lang="en-US" sz="4000" dirty="0" err="1">
                <a:latin typeface="Arial" panose="020B0604020202020204" pitchFamily="34" charset="0"/>
                <a:cs typeface="Arial" panose="020B0604020202020204" pitchFamily="34" charset="0"/>
              </a:rPr>
              <a:t>BRR</a:t>
            </a:r>
            <a:r>
              <a:rPr lang="en-US" sz="4000" baseline="-25000" dirty="0" err="1">
                <a:latin typeface="Arial" panose="020B0604020202020204" pitchFamily="34" charset="0"/>
                <a:cs typeface="Arial" panose="020B0604020202020204" pitchFamily="34" charset="0"/>
              </a:rPr>
              <a:t>n</a:t>
            </a:r>
            <a:r>
              <a:rPr lang="en-US" sz="4000" dirty="0">
                <a:latin typeface="Arial" panose="020B0604020202020204" pitchFamily="34" charset="0"/>
                <a:cs typeface="Arial" panose="020B0604020202020204" pitchFamily="34" charset="0"/>
              </a:rPr>
              <a:t>)</a:t>
            </a:r>
            <a:endParaRPr lang="en-US" sz="4000" dirty="0"/>
          </a:p>
        </p:txBody>
      </p:sp>
      <p:pic>
        <p:nvPicPr>
          <p:cNvPr id="4102" name="Picture 6">
            <a:extLst>
              <a:ext uri="{FF2B5EF4-FFF2-40B4-BE49-F238E27FC236}">
                <a16:creationId xmlns:a16="http://schemas.microsoft.com/office/drawing/2014/main" id="{5E20B629-C788-ACE2-3A66-8BB2B2C9A2C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9450" y="1508252"/>
            <a:ext cx="5753100" cy="33367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D7DCB69-DDE6-D8FF-FB5B-83A1CDBCEAA2}"/>
              </a:ext>
            </a:extLst>
          </p:cNvPr>
          <p:cNvSpPr txBox="1"/>
          <p:nvPr/>
        </p:nvSpPr>
        <p:spPr>
          <a:xfrm>
            <a:off x="7857067" y="6550223"/>
            <a:ext cx="2801921" cy="307777"/>
          </a:xfrm>
          <a:prstGeom prst="rect">
            <a:avLst/>
          </a:prstGeom>
          <a:noFill/>
        </p:spPr>
        <p:txBody>
          <a:bodyPr wrap="none" rtlCol="0">
            <a:spAutoFit/>
          </a:bodyPr>
          <a:lstStyle/>
          <a:p>
            <a:r>
              <a:rPr lang="en-US" sz="1400" i="1" dirty="0">
                <a:latin typeface="Arial" panose="020B0604020202020204" pitchFamily="34" charset="0"/>
                <a:cs typeface="Arial" panose="020B0604020202020204" pitchFamily="34" charset="0"/>
              </a:rPr>
              <a:t>Image from Tedeschi et al (2022)</a:t>
            </a:r>
          </a:p>
        </p:txBody>
      </p:sp>
      <p:sp>
        <p:nvSpPr>
          <p:cNvPr id="13" name="Left Brace 12">
            <a:extLst>
              <a:ext uri="{FF2B5EF4-FFF2-40B4-BE49-F238E27FC236}">
                <a16:creationId xmlns:a16="http://schemas.microsoft.com/office/drawing/2014/main" id="{7F4D15DF-8628-2BD9-AD98-4CF51E76C484}"/>
              </a:ext>
            </a:extLst>
          </p:cNvPr>
          <p:cNvSpPr/>
          <p:nvPr/>
        </p:nvSpPr>
        <p:spPr>
          <a:xfrm rot="16200000">
            <a:off x="8351676" y="4631248"/>
            <a:ext cx="305636" cy="221348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33F08CAA-604E-734A-7826-65DB374FA49B}"/>
              </a:ext>
            </a:extLst>
          </p:cNvPr>
          <p:cNvSpPr txBox="1"/>
          <p:nvPr/>
        </p:nvSpPr>
        <p:spPr>
          <a:xfrm>
            <a:off x="7536119" y="5899069"/>
            <a:ext cx="193674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Prediction error</a:t>
            </a:r>
          </a:p>
        </p:txBody>
      </p:sp>
      <p:sp>
        <p:nvSpPr>
          <p:cNvPr id="16" name="TextBox 15">
            <a:extLst>
              <a:ext uri="{FF2B5EF4-FFF2-40B4-BE49-F238E27FC236}">
                <a16:creationId xmlns:a16="http://schemas.microsoft.com/office/drawing/2014/main" id="{628A7E12-5BB6-7ACB-B838-986CA6F7CFB4}"/>
              </a:ext>
            </a:extLst>
          </p:cNvPr>
          <p:cNvSpPr txBox="1"/>
          <p:nvPr/>
        </p:nvSpPr>
        <p:spPr>
          <a:xfrm>
            <a:off x="502919" y="5585172"/>
            <a:ext cx="6206066" cy="830997"/>
          </a:xfrm>
          <a:prstGeom prst="rect">
            <a:avLst/>
          </a:prstGeom>
          <a:noFill/>
        </p:spPr>
        <p:txBody>
          <a:bodyPr wrap="square">
            <a:spAutoFit/>
          </a:bodyPr>
          <a:lstStyle/>
          <a:p>
            <a:r>
              <a:rPr lang="en-US" sz="2400" b="1" dirty="0">
                <a:solidFill>
                  <a:schemeClr val="accent5"/>
                </a:solidFill>
                <a:latin typeface="Arial" panose="020B0604020202020204" pitchFamily="34" charset="0"/>
                <a:cs typeface="Arial" panose="020B0604020202020204" pitchFamily="34" charset="0"/>
              </a:rPr>
              <a:t>α</a:t>
            </a:r>
            <a:r>
              <a:rPr lang="en-US" sz="2400" dirty="0">
                <a:latin typeface="Arial" panose="020B0604020202020204" pitchFamily="34" charset="0"/>
                <a:cs typeface="Arial" panose="020B0604020202020204" pitchFamily="34" charset="0"/>
              </a:rPr>
              <a:t> = learning rate [0, 1]: how much agent weights most recent update </a:t>
            </a:r>
            <a:endParaRPr lang="en-US" sz="2400" dirty="0"/>
          </a:p>
        </p:txBody>
      </p:sp>
    </p:spTree>
    <p:extLst>
      <p:ext uri="{BB962C8B-B14F-4D97-AF65-F5344CB8AC3E}">
        <p14:creationId xmlns:p14="http://schemas.microsoft.com/office/powerpoint/2010/main" val="207666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P spid="14"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A27C-E293-CAC2-87AA-C10BC4D45871}"/>
              </a:ext>
            </a:extLst>
          </p:cNvPr>
          <p:cNvSpPr>
            <a:spLocks noGrp="1"/>
          </p:cNvSpPr>
          <p:nvPr>
            <p:ph type="title"/>
          </p:nvPr>
        </p:nvSpPr>
        <p:spPr>
          <a:xfrm>
            <a:off x="502920" y="437430"/>
            <a:ext cx="9921240" cy="1272837"/>
          </a:xfrm>
        </p:spPr>
        <p:txBody>
          <a:bodyPr/>
          <a:lstStyle/>
          <a:p>
            <a:r>
              <a:rPr lang="en-US" dirty="0"/>
              <a:t>2. </a:t>
            </a:r>
            <a:r>
              <a:rPr lang="en-US" b="1" dirty="0"/>
              <a:t>Simulate</a:t>
            </a:r>
            <a:r>
              <a:rPr lang="en-US" dirty="0"/>
              <a:t> data to check model robustness and </a:t>
            </a:r>
            <a:r>
              <a:rPr lang="en-US" dirty="0" err="1"/>
              <a:t>behavioural</a:t>
            </a:r>
            <a:r>
              <a:rPr lang="en-US" dirty="0"/>
              <a:t> effects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F718FB-EED3-A50E-AE3B-3130FB578653}"/>
                  </a:ext>
                </a:extLst>
              </p:cNvPr>
              <p:cNvSpPr>
                <a:spLocks noGrp="1"/>
              </p:cNvSpPr>
              <p:nvPr>
                <p:ph sz="half" idx="1"/>
              </p:nvPr>
            </p:nvSpPr>
            <p:spPr>
              <a:xfrm>
                <a:off x="502921" y="2041611"/>
                <a:ext cx="10266680" cy="4378959"/>
              </a:xfrm>
            </p:spPr>
            <p:txBody>
              <a:bodyPr/>
              <a:lstStyle/>
              <a:p>
                <a:r>
                  <a:rPr lang="en-US" strike="sngStrike" dirty="0"/>
                  <a:t>Parameter recovery &amp; model identifiability</a:t>
                </a:r>
              </a:p>
              <a:p>
                <a:endParaRPr lang="en-US" dirty="0"/>
              </a:p>
              <a:p>
                <a:r>
                  <a:rPr lang="en-US" dirty="0"/>
                  <a:t>Understand your models: test how changing the free parameters affects simulated </a:t>
                </a:r>
                <a:r>
                  <a:rPr lang="en-US" dirty="0" err="1"/>
                  <a:t>behaviour</a:t>
                </a:r>
                <a:r>
                  <a:rPr lang="en-US" dirty="0"/>
                  <a:t>.</a:t>
                </a:r>
              </a:p>
              <a:p>
                <a:endParaRPr lang="en-US" dirty="0"/>
              </a:p>
              <a:p>
                <a:r>
                  <a:rPr lang="en-US" i="1" dirty="0"/>
                  <a:t>How does changing the </a:t>
                </a:r>
                <a:r>
                  <a:rPr lang="en-US" i="1" dirty="0" err="1"/>
                  <a:t>softmax</a:t>
                </a:r>
                <a:r>
                  <a:rPr lang="en-US" i="1" dirty="0"/>
                  <a:t> inverse temperature </a:t>
                </a:r>
                <a14:m>
                  <m:oMath xmlns:m="http://schemas.openxmlformats.org/officeDocument/2006/math">
                    <m:r>
                      <a:rPr lang="en-GB" b="1" i="1">
                        <a:solidFill>
                          <a:srgbClr val="00B050"/>
                        </a:solidFill>
                        <a:latin typeface="Cambria Math" panose="02040503050406030204" pitchFamily="18" charset="0"/>
                        <a:ea typeface="Cambria Math" panose="02040503050406030204" pitchFamily="18" charset="0"/>
                      </a:rPr>
                      <m:t>𝜷</m:t>
                    </m:r>
                  </m:oMath>
                </a14:m>
                <a:r>
                  <a:rPr lang="en-US" i="1" dirty="0"/>
                  <a:t>, patch reward sensitivity </a:t>
                </a:r>
                <a:r>
                  <a:rPr lang="en-US" b="1" dirty="0">
                    <a:solidFill>
                      <a:schemeClr val="accent3">
                        <a:lumMod val="60000"/>
                        <a:lumOff val="40000"/>
                      </a:schemeClr>
                    </a:solidFill>
                  </a:rPr>
                  <a:t>q</a:t>
                </a:r>
                <a:r>
                  <a:rPr lang="en-US" i="1" dirty="0"/>
                  <a:t>, or learning rate </a:t>
                </a:r>
                <a:r>
                  <a:rPr lang="en-US" b="1" dirty="0">
                    <a:solidFill>
                      <a:schemeClr val="accent5"/>
                    </a:solidFill>
                  </a:rPr>
                  <a:t>α</a:t>
                </a:r>
                <a:r>
                  <a:rPr lang="en-US" dirty="0">
                    <a:solidFill>
                      <a:schemeClr val="accent5"/>
                    </a:solidFill>
                  </a:rPr>
                  <a:t>, </a:t>
                </a:r>
                <a:r>
                  <a:rPr lang="en-US" i="1" dirty="0"/>
                  <a:t>change the pattern of patch leaving times? </a:t>
                </a:r>
              </a:p>
            </p:txBody>
          </p:sp>
        </mc:Choice>
        <mc:Fallback xmlns="">
          <p:sp>
            <p:nvSpPr>
              <p:cNvPr id="3" name="Content Placeholder 2">
                <a:extLst>
                  <a:ext uri="{FF2B5EF4-FFF2-40B4-BE49-F238E27FC236}">
                    <a16:creationId xmlns:a16="http://schemas.microsoft.com/office/drawing/2014/main" id="{2FF718FB-EED3-A50E-AE3B-3130FB578653}"/>
                  </a:ext>
                </a:extLst>
              </p:cNvPr>
              <p:cNvSpPr>
                <a:spLocks noGrp="1" noRot="1" noChangeAspect="1" noMove="1" noResize="1" noEditPoints="1" noAdjustHandles="1" noChangeArrowheads="1" noChangeShapeType="1" noTextEdit="1"/>
              </p:cNvSpPr>
              <p:nvPr>
                <p:ph sz="half" idx="1"/>
              </p:nvPr>
            </p:nvSpPr>
            <p:spPr>
              <a:xfrm>
                <a:off x="502921" y="2041611"/>
                <a:ext cx="10266680" cy="4378959"/>
              </a:xfrm>
              <a:blipFill>
                <a:blip r:embed="rId3"/>
                <a:stretch>
                  <a:fillRect l="-864" t="-1734" r="-864"/>
                </a:stretch>
              </a:blipFill>
            </p:spPr>
            <p:txBody>
              <a:bodyPr/>
              <a:lstStyle/>
              <a:p>
                <a:r>
                  <a:rPr lang="en-US">
                    <a:noFill/>
                  </a:rPr>
                  <a:t> </a:t>
                </a:r>
              </a:p>
            </p:txBody>
          </p:sp>
        </mc:Fallback>
      </mc:AlternateContent>
    </p:spTree>
    <p:extLst>
      <p:ext uri="{BB962C8B-B14F-4D97-AF65-F5344CB8AC3E}">
        <p14:creationId xmlns:p14="http://schemas.microsoft.com/office/powerpoint/2010/main" val="2658234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88209-D6B1-2A31-6EF4-ABF4FE38EB94}"/>
              </a:ext>
            </a:extLst>
          </p:cNvPr>
          <p:cNvSpPr>
            <a:spLocks noGrp="1"/>
          </p:cNvSpPr>
          <p:nvPr>
            <p:ph type="title"/>
          </p:nvPr>
        </p:nvSpPr>
        <p:spPr/>
        <p:txBody>
          <a:bodyPr/>
          <a:lstStyle/>
          <a:p>
            <a:r>
              <a:rPr lang="en-US" dirty="0"/>
              <a:t>3. </a:t>
            </a:r>
            <a:r>
              <a:rPr lang="en-US" b="1" dirty="0"/>
              <a:t>Fit</a:t>
            </a:r>
            <a:r>
              <a:rPr lang="en-US" dirty="0"/>
              <a:t> models to participants’ data</a:t>
            </a:r>
          </a:p>
        </p:txBody>
      </p:sp>
      <p:sp>
        <p:nvSpPr>
          <p:cNvPr id="3" name="Content Placeholder 2">
            <a:extLst>
              <a:ext uri="{FF2B5EF4-FFF2-40B4-BE49-F238E27FC236}">
                <a16:creationId xmlns:a16="http://schemas.microsoft.com/office/drawing/2014/main" id="{9D21DD9B-8CC5-C521-8084-E87BE5186C60}"/>
              </a:ext>
            </a:extLst>
          </p:cNvPr>
          <p:cNvSpPr>
            <a:spLocks noGrp="1"/>
          </p:cNvSpPr>
          <p:nvPr>
            <p:ph sz="half" idx="1"/>
          </p:nvPr>
        </p:nvSpPr>
        <p:spPr>
          <a:xfrm>
            <a:off x="502920" y="1646814"/>
            <a:ext cx="3882813" cy="4378959"/>
          </a:xfrm>
        </p:spPr>
        <p:txBody>
          <a:bodyPr/>
          <a:lstStyle/>
          <a:p>
            <a:r>
              <a:rPr lang="en-US" b="1" dirty="0"/>
              <a:t>Maximum Likelihood Estimation</a:t>
            </a:r>
            <a:r>
              <a:rPr lang="en-US" dirty="0"/>
              <a:t>: minimizing the </a:t>
            </a:r>
            <a:r>
              <a:rPr lang="en-US" b="1" dirty="0"/>
              <a:t>negative log likelihood</a:t>
            </a:r>
            <a:r>
              <a:rPr lang="en-US" dirty="0"/>
              <a:t> </a:t>
            </a:r>
            <a:r>
              <a:rPr lang="en-US" b="1" dirty="0"/>
              <a:t>(LL) </a:t>
            </a:r>
            <a:r>
              <a:rPr lang="en-US" dirty="0"/>
              <a:t>of the data given the model parameters, </a:t>
            </a:r>
            <a:r>
              <a:rPr lang="en-US" dirty="0" err="1"/>
              <a:t>θ</a:t>
            </a:r>
            <a:r>
              <a:rPr lang="en-US" dirty="0"/>
              <a:t>.</a:t>
            </a:r>
          </a:p>
          <a:p>
            <a:endParaRPr lang="en-US" dirty="0"/>
          </a:p>
          <a:p>
            <a:r>
              <a:rPr lang="en-US" dirty="0"/>
              <a:t>Remember: </a:t>
            </a:r>
          </a:p>
          <a:p>
            <a:r>
              <a:rPr lang="en-US" dirty="0"/>
              <a:t>Maximizing the LL is the same as minimizing the negative LL</a:t>
            </a:r>
          </a:p>
          <a:p>
            <a:endParaRPr lang="en-US" dirty="0"/>
          </a:p>
          <a:p>
            <a:endParaRPr lang="en-US" dirty="0"/>
          </a:p>
          <a:p>
            <a:endParaRPr lang="en-US" dirty="0"/>
          </a:p>
          <a:p>
            <a:endParaRPr lang="en-US" dirty="0"/>
          </a:p>
        </p:txBody>
      </p:sp>
      <p:graphicFrame>
        <p:nvGraphicFramePr>
          <p:cNvPr id="6" name="Table 5">
            <a:extLst>
              <a:ext uri="{FF2B5EF4-FFF2-40B4-BE49-F238E27FC236}">
                <a16:creationId xmlns:a16="http://schemas.microsoft.com/office/drawing/2014/main" id="{813143A9-C832-CFFF-AD21-91CF3339E63F}"/>
              </a:ext>
            </a:extLst>
          </p:cNvPr>
          <p:cNvGraphicFramePr>
            <a:graphicFrameLocks noGrp="1"/>
          </p:cNvGraphicFramePr>
          <p:nvPr>
            <p:extLst>
              <p:ext uri="{D42A27DB-BD31-4B8C-83A1-F6EECF244321}">
                <p14:modId xmlns:p14="http://schemas.microsoft.com/office/powerpoint/2010/main" val="2376716272"/>
              </p:ext>
            </p:extLst>
          </p:nvPr>
        </p:nvGraphicFramePr>
        <p:xfrm>
          <a:off x="4746415" y="1900813"/>
          <a:ext cx="6942665" cy="3870960"/>
        </p:xfrm>
        <a:graphic>
          <a:graphicData uri="http://schemas.openxmlformats.org/drawingml/2006/table">
            <a:tbl>
              <a:tblPr firstRow="1">
                <a:tableStyleId>{21E4AEA4-8DFA-4A89-87EB-49C32662AFE0}</a:tableStyleId>
              </a:tblPr>
              <a:tblGrid>
                <a:gridCol w="1693470">
                  <a:extLst>
                    <a:ext uri="{9D8B030D-6E8A-4147-A177-3AD203B41FA5}">
                      <a16:colId xmlns:a16="http://schemas.microsoft.com/office/drawing/2014/main" val="3683386674"/>
                    </a:ext>
                  </a:extLst>
                </a:gridCol>
                <a:gridCol w="1001614">
                  <a:extLst>
                    <a:ext uri="{9D8B030D-6E8A-4147-A177-3AD203B41FA5}">
                      <a16:colId xmlns:a16="http://schemas.microsoft.com/office/drawing/2014/main" val="2432626267"/>
                    </a:ext>
                  </a:extLst>
                </a:gridCol>
                <a:gridCol w="1470515">
                  <a:extLst>
                    <a:ext uri="{9D8B030D-6E8A-4147-A177-3AD203B41FA5}">
                      <a16:colId xmlns:a16="http://schemas.microsoft.com/office/drawing/2014/main" val="450839841"/>
                    </a:ext>
                  </a:extLst>
                </a:gridCol>
                <a:gridCol w="1552875">
                  <a:extLst>
                    <a:ext uri="{9D8B030D-6E8A-4147-A177-3AD203B41FA5}">
                      <a16:colId xmlns:a16="http://schemas.microsoft.com/office/drawing/2014/main" val="3032243957"/>
                    </a:ext>
                  </a:extLst>
                </a:gridCol>
                <a:gridCol w="1224191">
                  <a:extLst>
                    <a:ext uri="{9D8B030D-6E8A-4147-A177-3AD203B41FA5}">
                      <a16:colId xmlns:a16="http://schemas.microsoft.com/office/drawing/2014/main" val="1647277210"/>
                    </a:ext>
                  </a:extLst>
                </a:gridCol>
              </a:tblGrid>
              <a:tr h="370840">
                <a:tc>
                  <a:txBody>
                    <a:bodyPr/>
                    <a:lstStyle/>
                    <a:p>
                      <a:r>
                        <a:rPr lang="en-US" sz="2000" dirty="0">
                          <a:latin typeface="Arial" panose="020B0604020202020204" pitchFamily="34" charset="0"/>
                          <a:cs typeface="Arial" panose="020B0604020202020204" pitchFamily="34" charset="0"/>
                        </a:rPr>
                        <a:t>Timestep in patch (s)</a:t>
                      </a:r>
                    </a:p>
                  </a:txBody>
                  <a:tcPr/>
                </a:tc>
                <a:tc>
                  <a:txBody>
                    <a:bodyPr/>
                    <a:lstStyle/>
                    <a:p>
                      <a:r>
                        <a:rPr lang="en-US" sz="2000" dirty="0">
                          <a:latin typeface="Arial" panose="020B0604020202020204" pitchFamily="34" charset="0"/>
                          <a:cs typeface="Arial" panose="020B0604020202020204" pitchFamily="34" charset="0"/>
                        </a:rPr>
                        <a:t>Action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P(stay) | </a:t>
                      </a:r>
                      <a:r>
                        <a:rPr lang="en-US" sz="2000" dirty="0" err="1">
                          <a:latin typeface="Arial" panose="020B0604020202020204" pitchFamily="34" charset="0"/>
                          <a:cs typeface="Arial" panose="020B0604020202020204" pitchFamily="34" charset="0"/>
                        </a:rPr>
                        <a:t>θ</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txBody>
                  <a:tcPr/>
                </a:tc>
                <a:tc>
                  <a:txBody>
                    <a:bodyPr/>
                    <a:lstStyle/>
                    <a:p>
                      <a:r>
                        <a:rPr lang="en-US" sz="2000" dirty="0">
                          <a:latin typeface="Arial" panose="020B0604020202020204" pitchFamily="34" charset="0"/>
                          <a:cs typeface="Arial" panose="020B0604020202020204" pitchFamily="34" charset="0"/>
                        </a:rPr>
                        <a:t>P(leave) | </a:t>
                      </a:r>
                      <a:r>
                        <a:rPr lang="en-US" sz="2000" dirty="0" err="1">
                          <a:latin typeface="Arial" panose="020B0604020202020204" pitchFamily="34" charset="0"/>
                          <a:cs typeface="Arial" panose="020B0604020202020204" pitchFamily="34" charset="0"/>
                        </a:rPr>
                        <a:t>θ</a:t>
                      </a:r>
                      <a:endParaRPr lang="en-US" sz="2000" dirty="0">
                        <a:latin typeface="Arial" panose="020B0604020202020204" pitchFamily="34" charset="0"/>
                        <a:cs typeface="Arial" panose="020B0604020202020204" pitchFamily="34" charset="0"/>
                      </a:endParaRPr>
                    </a:p>
                  </a:txBody>
                  <a:tcPr/>
                </a:tc>
                <a:tc>
                  <a:txBody>
                    <a:bodyPr/>
                    <a:lstStyle/>
                    <a:p>
                      <a:r>
                        <a:rPr lang="en-US" sz="2000" dirty="0">
                          <a:latin typeface="Arial" panose="020B0604020202020204" pitchFamily="34" charset="0"/>
                          <a:cs typeface="Arial" panose="020B0604020202020204" pitchFamily="34" charset="0"/>
                        </a:rPr>
                        <a:t>Log </a:t>
                      </a:r>
                      <a:r>
                        <a:rPr lang="en-US" sz="2000" dirty="0" err="1">
                          <a:latin typeface="Arial" panose="020B0604020202020204" pitchFamily="34" charset="0"/>
                          <a:cs typeface="Arial" panose="020B0604020202020204" pitchFamily="34" charset="0"/>
                        </a:rPr>
                        <a:t>lik</a:t>
                      </a:r>
                      <a:r>
                        <a:rPr lang="en-US" sz="2000" dirty="0">
                          <a:latin typeface="Arial" panose="020B0604020202020204" pitchFamily="34" charset="0"/>
                          <a:cs typeface="Arial" panose="020B0604020202020204" pitchFamily="34" charset="0"/>
                        </a:rPr>
                        <a:t>,  LL </a:t>
                      </a:r>
                    </a:p>
                  </a:txBody>
                  <a:tcPr/>
                </a:tc>
                <a:extLst>
                  <a:ext uri="{0D108BD9-81ED-4DB2-BD59-A6C34878D82A}">
                    <a16:rowId xmlns:a16="http://schemas.microsoft.com/office/drawing/2014/main" val="880717100"/>
                  </a:ext>
                </a:extLst>
              </a:tr>
              <a:tr h="370840">
                <a:tc>
                  <a:txBody>
                    <a:bodyPr/>
                    <a:lstStyle/>
                    <a:p>
                      <a:r>
                        <a:rPr lang="en-US" sz="2000" dirty="0">
                          <a:latin typeface="Arial" panose="020B0604020202020204" pitchFamily="34" charset="0"/>
                          <a:cs typeface="Arial" panose="020B0604020202020204" pitchFamily="34" charset="0"/>
                        </a:rPr>
                        <a:t>1</a:t>
                      </a:r>
                    </a:p>
                  </a:txBody>
                  <a:tcPr/>
                </a:tc>
                <a:tc>
                  <a:txBody>
                    <a:bodyPr/>
                    <a:lstStyle/>
                    <a:p>
                      <a:r>
                        <a:rPr lang="en-US" sz="2000" dirty="0">
                          <a:latin typeface="Arial" panose="020B0604020202020204" pitchFamily="34" charset="0"/>
                          <a:cs typeface="Arial" panose="020B0604020202020204" pitchFamily="34" charset="0"/>
                        </a:rPr>
                        <a:t>Stay</a:t>
                      </a:r>
                    </a:p>
                  </a:txBody>
                  <a:tcPr/>
                </a:tc>
                <a:tc>
                  <a:txBody>
                    <a:bodyPr/>
                    <a:lstStyle/>
                    <a:p>
                      <a:r>
                        <a:rPr lang="en-US" sz="2000" dirty="0">
                          <a:latin typeface="Arial" panose="020B0604020202020204" pitchFamily="34" charset="0"/>
                          <a:cs typeface="Arial" panose="020B0604020202020204" pitchFamily="34" charset="0"/>
                        </a:rPr>
                        <a:t>0.9</a:t>
                      </a:r>
                    </a:p>
                  </a:txBody>
                  <a:tcPr>
                    <a:solidFill>
                      <a:schemeClr val="accent2">
                        <a:lumMod val="20000"/>
                        <a:lumOff val="80000"/>
                      </a:schemeClr>
                    </a:solidFill>
                  </a:tcPr>
                </a:tc>
                <a:tc>
                  <a:txBody>
                    <a:bodyPr/>
                    <a:lstStyle/>
                    <a:p>
                      <a:r>
                        <a:rPr lang="en-US" sz="2000" dirty="0">
                          <a:latin typeface="Arial" panose="020B0604020202020204" pitchFamily="34" charset="0"/>
                          <a:cs typeface="Arial" panose="020B0604020202020204" pitchFamily="34" charset="0"/>
                        </a:rPr>
                        <a:t>0.1</a:t>
                      </a:r>
                    </a:p>
                  </a:txBody>
                  <a:tcPr/>
                </a:tc>
                <a:tc>
                  <a:txBody>
                    <a:bodyPr/>
                    <a:lstStyle/>
                    <a:p>
                      <a:r>
                        <a:rPr lang="en-US" sz="2000" dirty="0">
                          <a:latin typeface="Arial" panose="020B0604020202020204" pitchFamily="34" charset="0"/>
                          <a:cs typeface="Arial" panose="020B0604020202020204" pitchFamily="34" charset="0"/>
                        </a:rPr>
                        <a:t>-0.05</a:t>
                      </a:r>
                    </a:p>
                  </a:txBody>
                  <a:tcPr/>
                </a:tc>
                <a:extLst>
                  <a:ext uri="{0D108BD9-81ED-4DB2-BD59-A6C34878D82A}">
                    <a16:rowId xmlns:a16="http://schemas.microsoft.com/office/drawing/2014/main" val="2544078172"/>
                  </a:ext>
                </a:extLst>
              </a:tr>
              <a:tr h="370840">
                <a:tc>
                  <a:txBody>
                    <a:bodyPr/>
                    <a:lstStyle/>
                    <a:p>
                      <a:r>
                        <a:rPr lang="en-US" sz="2000" dirty="0">
                          <a:latin typeface="Arial" panose="020B0604020202020204" pitchFamily="34" charset="0"/>
                          <a:cs typeface="Arial" panose="020B0604020202020204" pitchFamily="34" charset="0"/>
                        </a:rPr>
                        <a:t>2</a:t>
                      </a:r>
                    </a:p>
                  </a:txBody>
                  <a:tcPr/>
                </a:tc>
                <a:tc>
                  <a:txBody>
                    <a:bodyPr/>
                    <a:lstStyle/>
                    <a:p>
                      <a:r>
                        <a:rPr lang="en-US" sz="2000" dirty="0">
                          <a:latin typeface="Arial" panose="020B0604020202020204" pitchFamily="34" charset="0"/>
                          <a:cs typeface="Arial" panose="020B0604020202020204" pitchFamily="34" charset="0"/>
                        </a:rPr>
                        <a:t>Stay</a:t>
                      </a:r>
                    </a:p>
                  </a:txBody>
                  <a:tcPr/>
                </a:tc>
                <a:tc>
                  <a:txBody>
                    <a:bodyPr/>
                    <a:lstStyle/>
                    <a:p>
                      <a:r>
                        <a:rPr lang="en-US" sz="2000" dirty="0">
                          <a:latin typeface="Arial" panose="020B0604020202020204" pitchFamily="34" charset="0"/>
                          <a:cs typeface="Arial" panose="020B0604020202020204" pitchFamily="34" charset="0"/>
                        </a:rPr>
                        <a:t>0.7</a:t>
                      </a:r>
                    </a:p>
                  </a:txBody>
                  <a:tcPr>
                    <a:solidFill>
                      <a:schemeClr val="accent2">
                        <a:lumMod val="20000"/>
                        <a:lumOff val="80000"/>
                      </a:schemeClr>
                    </a:solidFill>
                  </a:tcPr>
                </a:tc>
                <a:tc>
                  <a:txBody>
                    <a:bodyPr/>
                    <a:lstStyle/>
                    <a:p>
                      <a:r>
                        <a:rPr lang="en-US" sz="2000" dirty="0">
                          <a:latin typeface="Arial" panose="020B0604020202020204" pitchFamily="34" charset="0"/>
                          <a:cs typeface="Arial" panose="020B0604020202020204" pitchFamily="34" charset="0"/>
                        </a:rPr>
                        <a:t>0.3</a:t>
                      </a:r>
                    </a:p>
                  </a:txBody>
                  <a:tcPr/>
                </a:tc>
                <a:tc>
                  <a:txBody>
                    <a:bodyPr/>
                    <a:lstStyle/>
                    <a:p>
                      <a:r>
                        <a:rPr lang="en-US" sz="2000" dirty="0">
                          <a:latin typeface="Arial" panose="020B0604020202020204" pitchFamily="34" charset="0"/>
                          <a:cs typeface="Arial" panose="020B0604020202020204" pitchFamily="34" charset="0"/>
                        </a:rPr>
                        <a:t>-0.10</a:t>
                      </a:r>
                    </a:p>
                  </a:txBody>
                  <a:tcPr/>
                </a:tc>
                <a:extLst>
                  <a:ext uri="{0D108BD9-81ED-4DB2-BD59-A6C34878D82A}">
                    <a16:rowId xmlns:a16="http://schemas.microsoft.com/office/drawing/2014/main" val="3735747760"/>
                  </a:ext>
                </a:extLst>
              </a:tr>
              <a:tr h="370840">
                <a:tc>
                  <a:txBody>
                    <a:bodyPr/>
                    <a:lstStyle/>
                    <a:p>
                      <a:r>
                        <a:rPr lang="en-US" sz="2000" dirty="0">
                          <a:latin typeface="Arial" panose="020B0604020202020204" pitchFamily="34" charset="0"/>
                          <a:cs typeface="Arial" panose="020B0604020202020204" pitchFamily="34" charset="0"/>
                        </a:rPr>
                        <a:t>3</a:t>
                      </a:r>
                    </a:p>
                  </a:txBody>
                  <a:tcPr/>
                </a:tc>
                <a:tc>
                  <a:txBody>
                    <a:bodyPr/>
                    <a:lstStyle/>
                    <a:p>
                      <a:r>
                        <a:rPr lang="en-US" sz="2000" dirty="0">
                          <a:latin typeface="Arial" panose="020B0604020202020204" pitchFamily="34" charset="0"/>
                          <a:cs typeface="Arial" panose="020B0604020202020204" pitchFamily="34" charset="0"/>
                        </a:rPr>
                        <a:t>Stay</a:t>
                      </a:r>
                    </a:p>
                  </a:txBody>
                  <a:tcPr/>
                </a:tc>
                <a:tc>
                  <a:txBody>
                    <a:bodyPr/>
                    <a:lstStyle/>
                    <a:p>
                      <a:r>
                        <a:rPr lang="en-US" sz="2000" dirty="0">
                          <a:latin typeface="Arial" panose="020B0604020202020204" pitchFamily="34" charset="0"/>
                          <a:cs typeface="Arial" panose="020B0604020202020204" pitchFamily="34" charset="0"/>
                        </a:rPr>
                        <a:t>0.6</a:t>
                      </a:r>
                    </a:p>
                  </a:txBody>
                  <a:tcPr>
                    <a:solidFill>
                      <a:schemeClr val="accent2">
                        <a:lumMod val="20000"/>
                        <a:lumOff val="80000"/>
                      </a:schemeClr>
                    </a:solidFill>
                  </a:tcPr>
                </a:tc>
                <a:tc>
                  <a:txBody>
                    <a:bodyPr/>
                    <a:lstStyle/>
                    <a:p>
                      <a:r>
                        <a:rPr lang="en-US" sz="2000" dirty="0">
                          <a:latin typeface="Arial" panose="020B0604020202020204" pitchFamily="34" charset="0"/>
                          <a:cs typeface="Arial" panose="020B0604020202020204" pitchFamily="34" charset="0"/>
                        </a:rPr>
                        <a:t>0.4</a:t>
                      </a:r>
                    </a:p>
                  </a:txBody>
                  <a:tcPr/>
                </a:tc>
                <a:tc>
                  <a:txBody>
                    <a:bodyPr/>
                    <a:lstStyle/>
                    <a:p>
                      <a:r>
                        <a:rPr lang="en-US" sz="2000" dirty="0">
                          <a:latin typeface="Arial" panose="020B0604020202020204" pitchFamily="34" charset="0"/>
                          <a:cs typeface="Arial" panose="020B0604020202020204" pitchFamily="34" charset="0"/>
                        </a:rPr>
                        <a:t>-0.22</a:t>
                      </a:r>
                    </a:p>
                  </a:txBody>
                  <a:tcPr/>
                </a:tc>
                <a:extLst>
                  <a:ext uri="{0D108BD9-81ED-4DB2-BD59-A6C34878D82A}">
                    <a16:rowId xmlns:a16="http://schemas.microsoft.com/office/drawing/2014/main" val="3110306560"/>
                  </a:ext>
                </a:extLst>
              </a:tr>
              <a:tr h="370840">
                <a:tc>
                  <a:txBody>
                    <a:bodyPr/>
                    <a:lstStyle/>
                    <a:p>
                      <a:r>
                        <a:rPr lang="en-US" sz="2000" dirty="0">
                          <a:latin typeface="Arial" panose="020B0604020202020204" pitchFamily="34" charset="0"/>
                          <a:cs typeface="Arial" panose="020B0604020202020204" pitchFamily="34" charset="0"/>
                        </a:rPr>
                        <a:t>4</a:t>
                      </a:r>
                    </a:p>
                  </a:txBody>
                  <a:tcPr/>
                </a:tc>
                <a:tc>
                  <a:txBody>
                    <a:bodyPr/>
                    <a:lstStyle/>
                    <a:p>
                      <a:r>
                        <a:rPr lang="en-US" sz="2000" dirty="0">
                          <a:latin typeface="Arial" panose="020B0604020202020204" pitchFamily="34" charset="0"/>
                          <a:cs typeface="Arial" panose="020B0604020202020204" pitchFamily="34" charset="0"/>
                        </a:rPr>
                        <a:t>Stay</a:t>
                      </a:r>
                    </a:p>
                  </a:txBody>
                  <a:tcPr/>
                </a:tc>
                <a:tc>
                  <a:txBody>
                    <a:bodyPr/>
                    <a:lstStyle/>
                    <a:p>
                      <a:r>
                        <a:rPr lang="en-US" sz="2000" dirty="0">
                          <a:latin typeface="Arial" panose="020B0604020202020204" pitchFamily="34" charset="0"/>
                          <a:cs typeface="Arial" panose="020B0604020202020204" pitchFamily="34" charset="0"/>
                        </a:rPr>
                        <a:t>0.4</a:t>
                      </a:r>
                    </a:p>
                  </a:txBody>
                  <a:tcPr>
                    <a:solidFill>
                      <a:schemeClr val="accent2">
                        <a:lumMod val="20000"/>
                        <a:lumOff val="80000"/>
                      </a:schemeClr>
                    </a:solidFill>
                  </a:tcPr>
                </a:tc>
                <a:tc>
                  <a:txBody>
                    <a:bodyPr/>
                    <a:lstStyle/>
                    <a:p>
                      <a:r>
                        <a:rPr lang="en-US" sz="2000" dirty="0">
                          <a:latin typeface="Arial" panose="020B0604020202020204" pitchFamily="34" charset="0"/>
                          <a:cs typeface="Arial" panose="020B0604020202020204" pitchFamily="34" charset="0"/>
                        </a:rPr>
                        <a:t>0.6</a:t>
                      </a:r>
                    </a:p>
                  </a:txBody>
                  <a:tcPr/>
                </a:tc>
                <a:tc>
                  <a:txBody>
                    <a:bodyPr/>
                    <a:lstStyle/>
                    <a:p>
                      <a:r>
                        <a:rPr lang="en-US" sz="2000" dirty="0">
                          <a:latin typeface="Arial" panose="020B0604020202020204" pitchFamily="34" charset="0"/>
                          <a:cs typeface="Arial" panose="020B0604020202020204" pitchFamily="34" charset="0"/>
                        </a:rPr>
                        <a:t>-0.22</a:t>
                      </a:r>
                    </a:p>
                  </a:txBody>
                  <a:tcPr/>
                </a:tc>
                <a:extLst>
                  <a:ext uri="{0D108BD9-81ED-4DB2-BD59-A6C34878D82A}">
                    <a16:rowId xmlns:a16="http://schemas.microsoft.com/office/drawing/2014/main" val="508907808"/>
                  </a:ext>
                </a:extLst>
              </a:tr>
              <a:tr h="370840">
                <a:tc>
                  <a:txBody>
                    <a:bodyPr/>
                    <a:lstStyle/>
                    <a:p>
                      <a:r>
                        <a:rPr lang="en-US" sz="2000" dirty="0">
                          <a:latin typeface="Arial" panose="020B0604020202020204" pitchFamily="34" charset="0"/>
                          <a:cs typeface="Arial" panose="020B0604020202020204" pitchFamily="34" charset="0"/>
                        </a:rPr>
                        <a:t>5</a:t>
                      </a:r>
                    </a:p>
                  </a:txBody>
                  <a:tcPr/>
                </a:tc>
                <a:tc>
                  <a:txBody>
                    <a:bodyPr/>
                    <a:lstStyle/>
                    <a:p>
                      <a:r>
                        <a:rPr lang="en-US" sz="2000" dirty="0">
                          <a:latin typeface="Arial" panose="020B0604020202020204" pitchFamily="34" charset="0"/>
                          <a:cs typeface="Arial" panose="020B0604020202020204" pitchFamily="34" charset="0"/>
                        </a:rPr>
                        <a:t>Stay</a:t>
                      </a:r>
                    </a:p>
                  </a:txBody>
                  <a:tcPr/>
                </a:tc>
                <a:tc>
                  <a:txBody>
                    <a:bodyPr/>
                    <a:lstStyle/>
                    <a:p>
                      <a:r>
                        <a:rPr lang="en-US" sz="2000" dirty="0">
                          <a:latin typeface="Arial" panose="020B0604020202020204" pitchFamily="34" charset="0"/>
                          <a:cs typeface="Arial" panose="020B0604020202020204" pitchFamily="34" charset="0"/>
                        </a:rPr>
                        <a:t>0.3</a:t>
                      </a:r>
                    </a:p>
                  </a:txBody>
                  <a:tcPr>
                    <a:solidFill>
                      <a:schemeClr val="accent2">
                        <a:lumMod val="20000"/>
                        <a:lumOff val="80000"/>
                      </a:schemeClr>
                    </a:solidFill>
                  </a:tcPr>
                </a:tc>
                <a:tc>
                  <a:txBody>
                    <a:bodyPr/>
                    <a:lstStyle/>
                    <a:p>
                      <a:r>
                        <a:rPr lang="en-US" sz="2000" dirty="0">
                          <a:latin typeface="Arial" panose="020B0604020202020204" pitchFamily="34" charset="0"/>
                          <a:cs typeface="Arial" panose="020B0604020202020204" pitchFamily="34" charset="0"/>
                        </a:rPr>
                        <a:t>0.7</a:t>
                      </a:r>
                    </a:p>
                  </a:txBody>
                  <a:tcPr/>
                </a:tc>
                <a:tc>
                  <a:txBody>
                    <a:bodyPr/>
                    <a:lstStyle/>
                    <a:p>
                      <a:r>
                        <a:rPr lang="en-US" sz="2000" dirty="0">
                          <a:latin typeface="Arial" panose="020B0604020202020204" pitchFamily="34" charset="0"/>
                          <a:cs typeface="Arial" panose="020B0604020202020204" pitchFamily="34" charset="0"/>
                        </a:rPr>
                        <a:t>-0.40</a:t>
                      </a:r>
                    </a:p>
                  </a:txBody>
                  <a:tcPr/>
                </a:tc>
                <a:extLst>
                  <a:ext uri="{0D108BD9-81ED-4DB2-BD59-A6C34878D82A}">
                    <a16:rowId xmlns:a16="http://schemas.microsoft.com/office/drawing/2014/main" val="3314056205"/>
                  </a:ext>
                </a:extLst>
              </a:tr>
              <a:tr h="370840">
                <a:tc>
                  <a:txBody>
                    <a:bodyPr/>
                    <a:lstStyle/>
                    <a:p>
                      <a:r>
                        <a:rPr lang="en-US" sz="2000" dirty="0">
                          <a:latin typeface="Arial" panose="020B0604020202020204" pitchFamily="34" charset="0"/>
                          <a:cs typeface="Arial" panose="020B0604020202020204" pitchFamily="34" charset="0"/>
                        </a:rPr>
                        <a:t>6</a:t>
                      </a:r>
                    </a:p>
                  </a:txBody>
                  <a:tcPr/>
                </a:tc>
                <a:tc>
                  <a:txBody>
                    <a:bodyPr/>
                    <a:lstStyle/>
                    <a:p>
                      <a:r>
                        <a:rPr lang="en-US" sz="2000" dirty="0">
                          <a:latin typeface="Arial" panose="020B0604020202020204" pitchFamily="34" charset="0"/>
                          <a:cs typeface="Arial" panose="020B0604020202020204" pitchFamily="34" charset="0"/>
                        </a:rPr>
                        <a:t>Stay</a:t>
                      </a:r>
                    </a:p>
                  </a:txBody>
                  <a:tcPr/>
                </a:tc>
                <a:tc>
                  <a:txBody>
                    <a:bodyPr/>
                    <a:lstStyle/>
                    <a:p>
                      <a:r>
                        <a:rPr lang="en-US" sz="2000" dirty="0">
                          <a:latin typeface="Arial" panose="020B0604020202020204" pitchFamily="34" charset="0"/>
                          <a:cs typeface="Arial" panose="020B0604020202020204" pitchFamily="34" charset="0"/>
                        </a:rPr>
                        <a:t>0.2</a:t>
                      </a:r>
                    </a:p>
                  </a:txBody>
                  <a:tcPr>
                    <a:solidFill>
                      <a:schemeClr val="accent2">
                        <a:lumMod val="20000"/>
                        <a:lumOff val="80000"/>
                      </a:schemeClr>
                    </a:solidFill>
                  </a:tcPr>
                </a:tc>
                <a:tc>
                  <a:txBody>
                    <a:bodyPr/>
                    <a:lstStyle/>
                    <a:p>
                      <a:r>
                        <a:rPr lang="en-US" sz="2000" dirty="0">
                          <a:latin typeface="Arial" panose="020B0604020202020204" pitchFamily="34" charset="0"/>
                          <a:cs typeface="Arial" panose="020B0604020202020204" pitchFamily="34" charset="0"/>
                        </a:rPr>
                        <a:t>0.8</a:t>
                      </a:r>
                    </a:p>
                  </a:txBody>
                  <a:tcPr/>
                </a:tc>
                <a:tc>
                  <a:txBody>
                    <a:bodyPr/>
                    <a:lstStyle/>
                    <a:p>
                      <a:r>
                        <a:rPr lang="en-US" sz="2000" dirty="0">
                          <a:latin typeface="Arial" panose="020B0604020202020204" pitchFamily="34" charset="0"/>
                          <a:cs typeface="Arial" panose="020B0604020202020204" pitchFamily="34" charset="0"/>
                        </a:rPr>
                        <a:t>-0.70</a:t>
                      </a:r>
                    </a:p>
                  </a:txBody>
                  <a:tcPr/>
                </a:tc>
                <a:extLst>
                  <a:ext uri="{0D108BD9-81ED-4DB2-BD59-A6C34878D82A}">
                    <a16:rowId xmlns:a16="http://schemas.microsoft.com/office/drawing/2014/main" val="2534743783"/>
                  </a:ext>
                </a:extLst>
              </a:tr>
              <a:tr h="370840">
                <a:tc>
                  <a:txBody>
                    <a:bodyPr/>
                    <a:lstStyle/>
                    <a:p>
                      <a:r>
                        <a:rPr lang="en-US" sz="2000" dirty="0">
                          <a:latin typeface="Arial" panose="020B0604020202020204" pitchFamily="34" charset="0"/>
                          <a:cs typeface="Arial" panose="020B0604020202020204" pitchFamily="34" charset="0"/>
                        </a:rPr>
                        <a:t>7</a:t>
                      </a:r>
                    </a:p>
                  </a:txBody>
                  <a:tcPr/>
                </a:tc>
                <a:tc>
                  <a:txBody>
                    <a:bodyPr/>
                    <a:lstStyle/>
                    <a:p>
                      <a:r>
                        <a:rPr lang="en-US" sz="2000" dirty="0">
                          <a:latin typeface="Arial" panose="020B0604020202020204" pitchFamily="34" charset="0"/>
                          <a:cs typeface="Arial" panose="020B0604020202020204" pitchFamily="34" charset="0"/>
                        </a:rPr>
                        <a:t>Leave</a:t>
                      </a:r>
                    </a:p>
                  </a:txBody>
                  <a:tcPr/>
                </a:tc>
                <a:tc>
                  <a:txBody>
                    <a:bodyPr/>
                    <a:lstStyle/>
                    <a:p>
                      <a:r>
                        <a:rPr lang="en-US" sz="2000" dirty="0">
                          <a:latin typeface="Arial" panose="020B0604020202020204" pitchFamily="34" charset="0"/>
                          <a:cs typeface="Arial" panose="020B0604020202020204" pitchFamily="34" charset="0"/>
                        </a:rPr>
                        <a:t>0.1</a:t>
                      </a:r>
                    </a:p>
                  </a:txBody>
                  <a:tcPr/>
                </a:tc>
                <a:tc>
                  <a:txBody>
                    <a:bodyPr/>
                    <a:lstStyle/>
                    <a:p>
                      <a:r>
                        <a:rPr lang="en-US" sz="2000" dirty="0">
                          <a:latin typeface="Arial" panose="020B0604020202020204" pitchFamily="34" charset="0"/>
                          <a:cs typeface="Arial" panose="020B0604020202020204" pitchFamily="34" charset="0"/>
                        </a:rPr>
                        <a:t>0.9</a:t>
                      </a:r>
                    </a:p>
                  </a:txBody>
                  <a:tcPr>
                    <a:solidFill>
                      <a:schemeClr val="accent2">
                        <a:lumMod val="20000"/>
                        <a:lumOff val="80000"/>
                      </a:schemeClr>
                    </a:solidFill>
                  </a:tcPr>
                </a:tc>
                <a:tc>
                  <a:txBody>
                    <a:bodyPr/>
                    <a:lstStyle/>
                    <a:p>
                      <a:r>
                        <a:rPr lang="en-US" sz="2000" dirty="0">
                          <a:latin typeface="Arial" panose="020B0604020202020204" pitchFamily="34" charset="0"/>
                          <a:cs typeface="Arial" panose="020B0604020202020204" pitchFamily="34" charset="0"/>
                        </a:rPr>
                        <a:t>-0.05</a:t>
                      </a:r>
                    </a:p>
                  </a:txBody>
                  <a:tcPr/>
                </a:tc>
                <a:extLst>
                  <a:ext uri="{0D108BD9-81ED-4DB2-BD59-A6C34878D82A}">
                    <a16:rowId xmlns:a16="http://schemas.microsoft.com/office/drawing/2014/main" val="4242228292"/>
                  </a:ext>
                </a:extLst>
              </a:tr>
              <a:tr h="370840">
                <a:tc>
                  <a:txBody>
                    <a:bodyPr/>
                    <a:lstStyle/>
                    <a:p>
                      <a:endParaRPr lang="en-US" sz="2000" dirty="0">
                        <a:latin typeface="Arial" panose="020B0604020202020204" pitchFamily="34" charset="0"/>
                        <a:cs typeface="Arial" panose="020B0604020202020204" pitchFamily="34" charset="0"/>
                      </a:endParaRPr>
                    </a:p>
                  </a:txBody>
                  <a:tcPr>
                    <a:solidFill>
                      <a:schemeClr val="bg1"/>
                    </a:solidFill>
                  </a:tcPr>
                </a:tc>
                <a:tc>
                  <a:txBody>
                    <a:bodyPr/>
                    <a:lstStyle/>
                    <a:p>
                      <a:endParaRPr lang="en-US" sz="2000" dirty="0">
                        <a:latin typeface="Arial" panose="020B0604020202020204" pitchFamily="34" charset="0"/>
                        <a:cs typeface="Arial" panose="020B0604020202020204" pitchFamily="34" charset="0"/>
                      </a:endParaRPr>
                    </a:p>
                  </a:txBody>
                  <a:tcPr>
                    <a:solidFill>
                      <a:schemeClr val="bg1"/>
                    </a:solidFill>
                  </a:tcPr>
                </a:tc>
                <a:tc>
                  <a:txBody>
                    <a:bodyPr/>
                    <a:lstStyle/>
                    <a:p>
                      <a:endParaRPr lang="en-US" sz="2000" dirty="0">
                        <a:latin typeface="Arial" panose="020B0604020202020204" pitchFamily="34" charset="0"/>
                        <a:cs typeface="Arial" panose="020B0604020202020204" pitchFamily="34" charset="0"/>
                      </a:endParaRPr>
                    </a:p>
                  </a:txBody>
                  <a:tcPr>
                    <a:solidFill>
                      <a:schemeClr val="bg1"/>
                    </a:solidFill>
                  </a:tcPr>
                </a:tc>
                <a:tc>
                  <a:txBody>
                    <a:bodyPr/>
                    <a:lstStyle/>
                    <a:p>
                      <a:r>
                        <a:rPr lang="en-US" sz="2000" b="1" dirty="0">
                          <a:latin typeface="Arial" panose="020B0604020202020204" pitchFamily="34" charset="0"/>
                          <a:cs typeface="Arial" panose="020B0604020202020204" pitchFamily="34" charset="0"/>
                        </a:rPr>
                        <a:t>Total:</a:t>
                      </a:r>
                    </a:p>
                  </a:txBody>
                  <a:tcPr/>
                </a:tc>
                <a:tc>
                  <a:txBody>
                    <a:bodyPr/>
                    <a:lstStyle/>
                    <a:p>
                      <a:r>
                        <a:rPr lang="en-US" sz="2000" b="1" dirty="0">
                          <a:latin typeface="Arial" panose="020B0604020202020204" pitchFamily="34" charset="0"/>
                          <a:cs typeface="Arial" panose="020B0604020202020204" pitchFamily="34" charset="0"/>
                        </a:rPr>
                        <a:t>-1.74</a:t>
                      </a:r>
                    </a:p>
                  </a:txBody>
                  <a:tcPr/>
                </a:tc>
                <a:extLst>
                  <a:ext uri="{0D108BD9-81ED-4DB2-BD59-A6C34878D82A}">
                    <a16:rowId xmlns:a16="http://schemas.microsoft.com/office/drawing/2014/main" val="3511525877"/>
                  </a:ext>
                </a:extLst>
              </a:tr>
            </a:tbl>
          </a:graphicData>
        </a:graphic>
      </p:graphicFrame>
      <p:sp>
        <p:nvSpPr>
          <p:cNvPr id="7" name="TextBox 6">
            <a:extLst>
              <a:ext uri="{FF2B5EF4-FFF2-40B4-BE49-F238E27FC236}">
                <a16:creationId xmlns:a16="http://schemas.microsoft.com/office/drawing/2014/main" id="{E8F6FD84-8A09-6D1A-0D6D-7747D36AD57D}"/>
              </a:ext>
            </a:extLst>
          </p:cNvPr>
          <p:cNvSpPr txBox="1"/>
          <p:nvPr/>
        </p:nvSpPr>
        <p:spPr>
          <a:xfrm>
            <a:off x="576533" y="941309"/>
            <a:ext cx="10303654" cy="461665"/>
          </a:xfrm>
          <a:prstGeom prst="rect">
            <a:avLst/>
          </a:prstGeom>
          <a:noFill/>
        </p:spPr>
        <p:txBody>
          <a:bodyPr wrap="none" rtlCol="0">
            <a:spAutoFit/>
          </a:bodyPr>
          <a:lstStyle/>
          <a:p>
            <a:r>
              <a:rPr lang="en-US" sz="2400" i="1" dirty="0">
                <a:latin typeface="Arial" panose="020B0604020202020204" pitchFamily="34" charset="0"/>
                <a:cs typeface="Arial" panose="020B0604020202020204" pitchFamily="34" charset="0"/>
              </a:rPr>
              <a:t>Aim: find set of parameters, </a:t>
            </a:r>
            <a:r>
              <a:rPr lang="en-US" sz="2400" i="1" dirty="0" err="1">
                <a:latin typeface="Arial" panose="020B0604020202020204" pitchFamily="34" charset="0"/>
                <a:cs typeface="Arial" panose="020B0604020202020204" pitchFamily="34" charset="0"/>
              </a:rPr>
              <a:t>θ</a:t>
            </a:r>
            <a:r>
              <a:rPr lang="en-US" sz="2400" i="1" dirty="0">
                <a:latin typeface="Arial" panose="020B0604020202020204" pitchFamily="34" charset="0"/>
                <a:cs typeface="Arial" panose="020B0604020202020204" pitchFamily="34" charset="0"/>
              </a:rPr>
              <a:t>, that can best explain a participant’s choices</a:t>
            </a:r>
          </a:p>
        </p:txBody>
      </p:sp>
    </p:spTree>
    <p:extLst>
      <p:ext uri="{BB962C8B-B14F-4D97-AF65-F5344CB8AC3E}">
        <p14:creationId xmlns:p14="http://schemas.microsoft.com/office/powerpoint/2010/main" val="3327236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0B805-54A3-6FD0-AC56-A8D2B0379F24}"/>
              </a:ext>
            </a:extLst>
          </p:cNvPr>
          <p:cNvSpPr>
            <a:spLocks noGrp="1"/>
          </p:cNvSpPr>
          <p:nvPr>
            <p:ph type="title"/>
          </p:nvPr>
        </p:nvSpPr>
        <p:spPr/>
        <p:txBody>
          <a:bodyPr/>
          <a:lstStyle/>
          <a:p>
            <a:r>
              <a:rPr lang="en-US" dirty="0"/>
              <a:t>3. </a:t>
            </a:r>
            <a:r>
              <a:rPr lang="en-US" b="1" dirty="0"/>
              <a:t>Fit</a:t>
            </a:r>
            <a:r>
              <a:rPr lang="en-US" dirty="0"/>
              <a:t> models to participants’ data</a:t>
            </a:r>
          </a:p>
        </p:txBody>
      </p:sp>
      <p:sp>
        <p:nvSpPr>
          <p:cNvPr id="3" name="Content Placeholder 2">
            <a:extLst>
              <a:ext uri="{FF2B5EF4-FFF2-40B4-BE49-F238E27FC236}">
                <a16:creationId xmlns:a16="http://schemas.microsoft.com/office/drawing/2014/main" id="{10ECBC47-9B4A-2CA3-AE66-E116EAF44009}"/>
              </a:ext>
            </a:extLst>
          </p:cNvPr>
          <p:cNvSpPr>
            <a:spLocks noGrp="1"/>
          </p:cNvSpPr>
          <p:nvPr>
            <p:ph sz="half" idx="1"/>
          </p:nvPr>
        </p:nvSpPr>
        <p:spPr>
          <a:xfrm>
            <a:off x="281940" y="2529842"/>
            <a:ext cx="5181600" cy="2330026"/>
          </a:xfrm>
        </p:spPr>
        <p:txBody>
          <a:bodyPr/>
          <a:lstStyle/>
          <a:p>
            <a:r>
              <a:rPr lang="en-US" dirty="0"/>
              <a:t>How do we find the minimum? </a:t>
            </a:r>
          </a:p>
          <a:p>
            <a:endParaRPr lang="en-US" dirty="0"/>
          </a:p>
          <a:p>
            <a:r>
              <a:rPr lang="en-US" i="1" dirty="0" err="1"/>
              <a:t>fmincon</a:t>
            </a:r>
            <a:r>
              <a:rPr lang="en-US" dirty="0"/>
              <a:t> in MATLAB</a:t>
            </a:r>
          </a:p>
          <a:p>
            <a:pPr lvl="1"/>
            <a:r>
              <a:rPr lang="en-US" sz="2400" i="1" dirty="0"/>
              <a:t>con</a:t>
            </a:r>
            <a:r>
              <a:rPr lang="en-US" sz="2400" dirty="0"/>
              <a:t>: constrained (set parameter bounds)</a:t>
            </a:r>
          </a:p>
          <a:p>
            <a:endParaRPr lang="en-US" sz="4400" dirty="0"/>
          </a:p>
          <a:p>
            <a:endParaRPr lang="en-US" dirty="0"/>
          </a:p>
        </p:txBody>
      </p:sp>
      <p:pic>
        <p:nvPicPr>
          <p:cNvPr id="5126" name="Picture 6" descr="Output image">
            <a:extLst>
              <a:ext uri="{FF2B5EF4-FFF2-40B4-BE49-F238E27FC236}">
                <a16:creationId xmlns:a16="http://schemas.microsoft.com/office/drawing/2014/main" id="{44D09414-C177-8D78-F18D-3860B6DA2C8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77659" y="1310641"/>
            <a:ext cx="6311421" cy="44851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71DC79-E31F-760D-1DDF-F9A1A3151938}"/>
              </a:ext>
            </a:extLst>
          </p:cNvPr>
          <p:cNvSpPr txBox="1"/>
          <p:nvPr/>
        </p:nvSpPr>
        <p:spPr>
          <a:xfrm>
            <a:off x="9626381" y="3429000"/>
            <a:ext cx="2283680" cy="646331"/>
          </a:xfrm>
          <a:prstGeom prst="rect">
            <a:avLst/>
          </a:prstGeom>
          <a:noFill/>
        </p:spPr>
        <p:txBody>
          <a:bodyPr wrap="square" rtlCol="0">
            <a:spAutoFit/>
          </a:bodyPr>
          <a:lstStyle/>
          <a:p>
            <a:pPr algn="ctr"/>
            <a:r>
              <a:rPr lang="en-US" dirty="0">
                <a:solidFill>
                  <a:schemeClr val="accent2"/>
                </a:solidFill>
                <a:latin typeface="Arial" panose="020B0604020202020204" pitchFamily="34" charset="0"/>
                <a:cs typeface="Arial" panose="020B0604020202020204" pitchFamily="34" charset="0"/>
              </a:rPr>
              <a:t>best fit parameters for this participant</a:t>
            </a:r>
          </a:p>
        </p:txBody>
      </p:sp>
      <p:cxnSp>
        <p:nvCxnSpPr>
          <p:cNvPr id="8" name="Curved Connector 7">
            <a:extLst>
              <a:ext uri="{FF2B5EF4-FFF2-40B4-BE49-F238E27FC236}">
                <a16:creationId xmlns:a16="http://schemas.microsoft.com/office/drawing/2014/main" id="{D54EA4AE-76C6-728D-6B95-D5EE4CC69598}"/>
              </a:ext>
            </a:extLst>
          </p:cNvPr>
          <p:cNvCxnSpPr>
            <a:cxnSpLocks/>
            <a:stCxn id="6" idx="2"/>
          </p:cNvCxnSpPr>
          <p:nvPr/>
        </p:nvCxnSpPr>
        <p:spPr>
          <a:xfrm rot="5400000">
            <a:off x="9775511" y="4171955"/>
            <a:ext cx="1089334" cy="896086"/>
          </a:xfrm>
          <a:prstGeom prst="curvedConnector3">
            <a:avLst>
              <a:gd name="adj1" fmla="val 50000"/>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7641B96-8BD7-37F2-C35D-86BA5D967A88}"/>
              </a:ext>
            </a:extLst>
          </p:cNvPr>
          <p:cNvSpPr txBox="1"/>
          <p:nvPr/>
        </p:nvSpPr>
        <p:spPr>
          <a:xfrm>
            <a:off x="7980342" y="6420570"/>
            <a:ext cx="2787879" cy="307777"/>
          </a:xfrm>
          <a:prstGeom prst="rect">
            <a:avLst/>
          </a:prstGeom>
          <a:noFill/>
        </p:spPr>
        <p:txBody>
          <a:bodyPr wrap="none" rtlCol="0">
            <a:spAutoFit/>
          </a:bodyPr>
          <a:lstStyle/>
          <a:p>
            <a:r>
              <a:rPr lang="en-US" sz="1400" i="1" dirty="0">
                <a:latin typeface="Arial" panose="020B0604020202020204" pitchFamily="34" charset="0"/>
                <a:cs typeface="Arial" panose="020B0604020202020204" pitchFamily="34" charset="0"/>
              </a:rPr>
              <a:t>Image created with ChatGPT 5.0</a:t>
            </a:r>
          </a:p>
        </p:txBody>
      </p:sp>
    </p:spTree>
    <p:extLst>
      <p:ext uri="{BB962C8B-B14F-4D97-AF65-F5344CB8AC3E}">
        <p14:creationId xmlns:p14="http://schemas.microsoft.com/office/powerpoint/2010/main" val="297947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4BC10-3C67-3AF5-67DA-A80A571A953C}"/>
              </a:ext>
            </a:extLst>
          </p:cNvPr>
          <p:cNvSpPr>
            <a:spLocks noGrp="1"/>
          </p:cNvSpPr>
          <p:nvPr>
            <p:ph type="title"/>
          </p:nvPr>
        </p:nvSpPr>
        <p:spPr/>
        <p:txBody>
          <a:bodyPr/>
          <a:lstStyle/>
          <a:p>
            <a:r>
              <a:rPr lang="en-US" dirty="0"/>
              <a:t>4. </a:t>
            </a:r>
            <a:r>
              <a:rPr lang="en-US" b="1" dirty="0"/>
              <a:t>Compare</a:t>
            </a:r>
            <a:r>
              <a:rPr lang="en-US" dirty="0"/>
              <a:t> models and select the ‘best’</a:t>
            </a:r>
          </a:p>
        </p:txBody>
      </p:sp>
      <p:sp>
        <p:nvSpPr>
          <p:cNvPr id="7" name="TextBox 6">
            <a:extLst>
              <a:ext uri="{FF2B5EF4-FFF2-40B4-BE49-F238E27FC236}">
                <a16:creationId xmlns:a16="http://schemas.microsoft.com/office/drawing/2014/main" id="{6E07DAAB-74FE-2CC5-2088-69B46EAEBE05}"/>
              </a:ext>
            </a:extLst>
          </p:cNvPr>
          <p:cNvSpPr txBox="1"/>
          <p:nvPr/>
        </p:nvSpPr>
        <p:spPr>
          <a:xfrm>
            <a:off x="3070710" y="2446731"/>
            <a:ext cx="6457950" cy="584775"/>
          </a:xfrm>
          <a:prstGeom prst="rect">
            <a:avLst/>
          </a:prstGeom>
          <a:noFill/>
        </p:spPr>
        <p:txBody>
          <a:bodyPr wrap="square">
            <a:spAutoFit/>
          </a:bodyPr>
          <a:lstStyle/>
          <a:p>
            <a:pPr algn="ctr"/>
            <a:r>
              <a:rPr lang="en-GB" sz="3200" dirty="0">
                <a:effectLst/>
                <a:latin typeface="Arial" panose="020B0604020202020204" pitchFamily="34" charset="0"/>
                <a:cs typeface="Arial" panose="020B0604020202020204" pitchFamily="34" charset="0"/>
              </a:rPr>
              <a:t>AIC = 2</a:t>
            </a:r>
            <a:r>
              <a:rPr lang="en-GB" sz="3200" dirty="0">
                <a:solidFill>
                  <a:schemeClr val="accent4">
                    <a:lumMod val="60000"/>
                    <a:lumOff val="40000"/>
                  </a:schemeClr>
                </a:solidFill>
                <a:effectLst/>
                <a:latin typeface="Arial" panose="020B0604020202020204" pitchFamily="34" charset="0"/>
                <a:cs typeface="Arial" panose="020B0604020202020204" pitchFamily="34" charset="0"/>
              </a:rPr>
              <a:t>k</a:t>
            </a:r>
            <a:r>
              <a:rPr lang="en-GB" sz="3200" dirty="0">
                <a:solidFill>
                  <a:srgbClr val="028009"/>
                </a:solidFill>
                <a:effectLst/>
                <a:latin typeface="Arial" panose="020B0604020202020204" pitchFamily="34" charset="0"/>
                <a:cs typeface="Arial" panose="020B0604020202020204" pitchFamily="34" charset="0"/>
              </a:rPr>
              <a:t> </a:t>
            </a:r>
            <a:r>
              <a:rPr lang="en-GB" sz="3200" dirty="0">
                <a:effectLst/>
                <a:latin typeface="Arial" panose="020B0604020202020204" pitchFamily="34" charset="0"/>
                <a:cs typeface="Arial" panose="020B0604020202020204" pitchFamily="34" charset="0"/>
              </a:rPr>
              <a:t>+</a:t>
            </a:r>
            <a:r>
              <a:rPr lang="en-GB" sz="3200" dirty="0">
                <a:solidFill>
                  <a:srgbClr val="028009"/>
                </a:solidFill>
                <a:effectLst/>
                <a:latin typeface="Arial" panose="020B0604020202020204" pitchFamily="34" charset="0"/>
                <a:cs typeface="Arial" panose="020B0604020202020204" pitchFamily="34" charset="0"/>
              </a:rPr>
              <a:t> </a:t>
            </a:r>
            <a:r>
              <a:rPr lang="en-GB" sz="3200" dirty="0">
                <a:effectLst/>
                <a:latin typeface="Arial" panose="020B0604020202020204" pitchFamily="34" charset="0"/>
                <a:cs typeface="Arial" panose="020B0604020202020204" pitchFamily="34" charset="0"/>
              </a:rPr>
              <a:t>2 * </a:t>
            </a:r>
            <a:r>
              <a:rPr lang="en-GB" sz="3200" dirty="0">
                <a:solidFill>
                  <a:schemeClr val="accent1"/>
                </a:solidFill>
                <a:effectLst/>
                <a:latin typeface="Arial" panose="020B0604020202020204" pitchFamily="34" charset="0"/>
                <a:cs typeface="Arial" panose="020B0604020202020204" pitchFamily="34" charset="0"/>
              </a:rPr>
              <a:t>NLL</a:t>
            </a:r>
          </a:p>
        </p:txBody>
      </p:sp>
      <p:sp>
        <p:nvSpPr>
          <p:cNvPr id="8" name="TextBox 7">
            <a:extLst>
              <a:ext uri="{FF2B5EF4-FFF2-40B4-BE49-F238E27FC236}">
                <a16:creationId xmlns:a16="http://schemas.microsoft.com/office/drawing/2014/main" id="{A56609C7-ACBA-4FAD-2A42-888D919D6704}"/>
              </a:ext>
            </a:extLst>
          </p:cNvPr>
          <p:cNvSpPr txBox="1"/>
          <p:nvPr/>
        </p:nvSpPr>
        <p:spPr>
          <a:xfrm>
            <a:off x="2407770" y="3195096"/>
            <a:ext cx="7783830" cy="584775"/>
          </a:xfrm>
          <a:prstGeom prst="rect">
            <a:avLst/>
          </a:prstGeom>
          <a:noFill/>
        </p:spPr>
        <p:txBody>
          <a:bodyPr wrap="square">
            <a:spAutoFit/>
          </a:bodyPr>
          <a:lstStyle/>
          <a:p>
            <a:pPr algn="ctr"/>
            <a:r>
              <a:rPr lang="en-GB" sz="3200" dirty="0">
                <a:effectLst/>
                <a:latin typeface="Arial" panose="020B0604020202020204" pitchFamily="34" charset="0"/>
                <a:cs typeface="Arial" panose="020B0604020202020204" pitchFamily="34" charset="0"/>
              </a:rPr>
              <a:t>BIC = 2 * </a:t>
            </a:r>
            <a:r>
              <a:rPr lang="en-GB" sz="3200" dirty="0">
                <a:solidFill>
                  <a:schemeClr val="accent1"/>
                </a:solidFill>
                <a:effectLst/>
                <a:latin typeface="Arial" panose="020B0604020202020204" pitchFamily="34" charset="0"/>
                <a:cs typeface="Arial" panose="020B0604020202020204" pitchFamily="34" charset="0"/>
              </a:rPr>
              <a:t>NLL</a:t>
            </a:r>
            <a:r>
              <a:rPr lang="en-GB" sz="3200" dirty="0">
                <a:effectLst/>
                <a:latin typeface="Arial" panose="020B0604020202020204" pitchFamily="34" charset="0"/>
                <a:cs typeface="Arial" panose="020B0604020202020204" pitchFamily="34" charset="0"/>
              </a:rPr>
              <a:t> + </a:t>
            </a:r>
            <a:r>
              <a:rPr lang="en-GB" sz="3200" dirty="0">
                <a:solidFill>
                  <a:schemeClr val="accent4">
                    <a:lumMod val="60000"/>
                    <a:lumOff val="40000"/>
                  </a:schemeClr>
                </a:solidFill>
                <a:effectLst/>
                <a:latin typeface="Arial" panose="020B0604020202020204" pitchFamily="34" charset="0"/>
                <a:cs typeface="Arial" panose="020B0604020202020204" pitchFamily="34" charset="0"/>
              </a:rPr>
              <a:t>k</a:t>
            </a:r>
            <a:r>
              <a:rPr lang="en-GB" sz="3200" dirty="0">
                <a:solidFill>
                  <a:srgbClr val="028009"/>
                </a:solidFill>
                <a:effectLst/>
                <a:latin typeface="Arial" panose="020B0604020202020204" pitchFamily="34" charset="0"/>
                <a:cs typeface="Arial" panose="020B0604020202020204" pitchFamily="34" charset="0"/>
              </a:rPr>
              <a:t> </a:t>
            </a:r>
            <a:r>
              <a:rPr lang="en-GB" sz="3200" dirty="0">
                <a:effectLst/>
                <a:latin typeface="Arial" panose="020B0604020202020204" pitchFamily="34" charset="0"/>
                <a:cs typeface="Arial" panose="020B0604020202020204" pitchFamily="34" charset="0"/>
              </a:rPr>
              <a:t>* log(</a:t>
            </a:r>
            <a:r>
              <a:rPr lang="en-GB" sz="3200" dirty="0">
                <a:solidFill>
                  <a:schemeClr val="accent2"/>
                </a:solidFill>
                <a:effectLst/>
                <a:latin typeface="Arial" panose="020B0604020202020204" pitchFamily="34" charset="0"/>
                <a:cs typeface="Arial" panose="020B0604020202020204" pitchFamily="34" charset="0"/>
              </a:rPr>
              <a:t>n</a:t>
            </a:r>
            <a:r>
              <a:rPr lang="en-GB" sz="3200" dirty="0">
                <a:effectLst/>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7C42BB73-021D-1EB6-854D-BF2E67933BBF}"/>
              </a:ext>
            </a:extLst>
          </p:cNvPr>
          <p:cNvGrpSpPr/>
          <p:nvPr/>
        </p:nvGrpSpPr>
        <p:grpSpPr>
          <a:xfrm>
            <a:off x="2737547" y="3870231"/>
            <a:ext cx="7124276" cy="1600780"/>
            <a:chOff x="834390" y="4175031"/>
            <a:chExt cx="4572000" cy="1600780"/>
          </a:xfrm>
        </p:grpSpPr>
        <p:sp>
          <p:nvSpPr>
            <p:cNvPr id="10" name="TextBox 9">
              <a:extLst>
                <a:ext uri="{FF2B5EF4-FFF2-40B4-BE49-F238E27FC236}">
                  <a16:creationId xmlns:a16="http://schemas.microsoft.com/office/drawing/2014/main" id="{8766BE53-4A80-E927-4D0E-4C5C651C96A0}"/>
                </a:ext>
              </a:extLst>
            </p:cNvPr>
            <p:cNvSpPr txBox="1"/>
            <p:nvPr/>
          </p:nvSpPr>
          <p:spPr>
            <a:xfrm>
              <a:off x="834390" y="4175031"/>
              <a:ext cx="4572000" cy="461665"/>
            </a:xfrm>
            <a:prstGeom prst="rect">
              <a:avLst/>
            </a:prstGeom>
            <a:noFill/>
          </p:spPr>
          <p:txBody>
            <a:bodyPr wrap="square">
              <a:spAutoFit/>
            </a:bodyPr>
            <a:lstStyle/>
            <a:p>
              <a:pPr algn="ctr"/>
              <a:r>
                <a:rPr lang="en-GB" sz="2400" b="1" dirty="0">
                  <a:solidFill>
                    <a:schemeClr val="accent4">
                      <a:lumMod val="60000"/>
                      <a:lumOff val="40000"/>
                    </a:schemeClr>
                  </a:solidFill>
                  <a:effectLst/>
                  <a:latin typeface="Arial" panose="020B0604020202020204" pitchFamily="34" charset="0"/>
                  <a:cs typeface="Arial" panose="020B0604020202020204" pitchFamily="34" charset="0"/>
                </a:rPr>
                <a:t>k: </a:t>
              </a:r>
              <a:r>
                <a:rPr lang="en-GB" sz="2400" b="1" dirty="0">
                  <a:solidFill>
                    <a:schemeClr val="accent4">
                      <a:lumMod val="60000"/>
                      <a:lumOff val="40000"/>
                    </a:schemeClr>
                  </a:solidFill>
                  <a:effectLst/>
                  <a:latin typeface="Arial" panose="020B0604020202020204" pitchFamily="34" charset="0"/>
                  <a:cs typeface="Arial" panose="020B0604020202020204" pitchFamily="34" charset="0"/>
                  <a:sym typeface="Wingdings" pitchFamily="2" charset="2"/>
                </a:rPr>
                <a:t>number of free parameters</a:t>
              </a:r>
              <a:endParaRPr lang="en-US" sz="2400"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5875630-4278-377C-326D-016708790F14}"/>
                </a:ext>
              </a:extLst>
            </p:cNvPr>
            <p:cNvSpPr txBox="1"/>
            <p:nvPr/>
          </p:nvSpPr>
          <p:spPr>
            <a:xfrm>
              <a:off x="834390" y="4744588"/>
              <a:ext cx="4572000" cy="461665"/>
            </a:xfrm>
            <a:prstGeom prst="rect">
              <a:avLst/>
            </a:prstGeom>
            <a:noFill/>
          </p:spPr>
          <p:txBody>
            <a:bodyPr wrap="square">
              <a:spAutoFit/>
            </a:bodyPr>
            <a:lstStyle/>
            <a:p>
              <a:pPr algn="ctr"/>
              <a:r>
                <a:rPr lang="en-GB" sz="2400" b="1" dirty="0">
                  <a:solidFill>
                    <a:schemeClr val="accent2"/>
                  </a:solidFill>
                  <a:effectLst/>
                  <a:latin typeface="Arial" panose="020B0604020202020204" pitchFamily="34" charset="0"/>
                  <a:cs typeface="Arial" panose="020B0604020202020204" pitchFamily="34" charset="0"/>
                </a:rPr>
                <a:t>n:</a:t>
              </a:r>
              <a:r>
                <a:rPr lang="en-GB" sz="2400" b="1" dirty="0">
                  <a:solidFill>
                    <a:schemeClr val="accent2"/>
                  </a:solidFill>
                  <a:effectLst/>
                  <a:latin typeface="Arial" panose="020B0604020202020204" pitchFamily="34" charset="0"/>
                  <a:cs typeface="Arial" panose="020B0604020202020204" pitchFamily="34" charset="0"/>
                  <a:sym typeface="Wingdings" pitchFamily="2" charset="2"/>
                </a:rPr>
                <a:t> number of choices observed</a:t>
              </a:r>
              <a:endParaRPr lang="en-US" sz="2400" dirty="0">
                <a:solidFill>
                  <a:schemeClr val="accent2"/>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C6C822F-140E-7486-47C6-FEAADA004B90}"/>
                </a:ext>
              </a:extLst>
            </p:cNvPr>
            <p:cNvSpPr txBox="1"/>
            <p:nvPr/>
          </p:nvSpPr>
          <p:spPr>
            <a:xfrm>
              <a:off x="834390" y="5314146"/>
              <a:ext cx="4572000" cy="461665"/>
            </a:xfrm>
            <a:prstGeom prst="rect">
              <a:avLst/>
            </a:prstGeom>
            <a:noFill/>
          </p:spPr>
          <p:txBody>
            <a:bodyPr wrap="square">
              <a:spAutoFit/>
            </a:bodyPr>
            <a:lstStyle/>
            <a:p>
              <a:pPr algn="ctr"/>
              <a:r>
                <a:rPr lang="en-GB" sz="2400" b="1" dirty="0">
                  <a:solidFill>
                    <a:schemeClr val="accent1"/>
                  </a:solidFill>
                  <a:effectLst/>
                  <a:latin typeface="Arial" panose="020B0604020202020204" pitchFamily="34" charset="0"/>
                  <a:cs typeface="Arial" panose="020B0604020202020204" pitchFamily="34" charset="0"/>
                </a:rPr>
                <a:t>NLL: negative log likelihood</a:t>
              </a:r>
              <a:endParaRPr lang="en-US" sz="2400" dirty="0">
                <a:solidFill>
                  <a:schemeClr val="accent1"/>
                </a:solidFill>
                <a:latin typeface="Arial" panose="020B0604020202020204" pitchFamily="34" charset="0"/>
                <a:cs typeface="Arial" panose="020B0604020202020204" pitchFamily="34" charset="0"/>
              </a:endParaRPr>
            </a:p>
          </p:txBody>
        </p:sp>
      </p:grpSp>
      <p:sp>
        <p:nvSpPr>
          <p:cNvPr id="13" name="TextBox 12">
            <a:extLst>
              <a:ext uri="{FF2B5EF4-FFF2-40B4-BE49-F238E27FC236}">
                <a16:creationId xmlns:a16="http://schemas.microsoft.com/office/drawing/2014/main" id="{9E848635-E19B-8F30-82A3-9C3E7403B86D}"/>
              </a:ext>
            </a:extLst>
          </p:cNvPr>
          <p:cNvSpPr txBox="1"/>
          <p:nvPr/>
        </p:nvSpPr>
        <p:spPr>
          <a:xfrm>
            <a:off x="2083685" y="955817"/>
            <a:ext cx="8432000" cy="830997"/>
          </a:xfrm>
          <a:prstGeom prst="rect">
            <a:avLst/>
          </a:prstGeom>
          <a:noFill/>
        </p:spPr>
        <p:txBody>
          <a:bodyPr wrap="square" rtlCol="0">
            <a:spAutoFit/>
          </a:bodyPr>
          <a:lstStyle/>
          <a:p>
            <a:pPr algn="ctr"/>
            <a:r>
              <a:rPr lang="en-US" sz="2400" i="1" dirty="0">
                <a:latin typeface="Arial" panose="020B0604020202020204" pitchFamily="34" charset="0"/>
                <a:cs typeface="Arial" panose="020B0604020202020204" pitchFamily="34" charset="0"/>
              </a:rPr>
              <a:t>Aim: given the best parameters for each model, which model best explains </a:t>
            </a:r>
            <a:r>
              <a:rPr lang="en-US" sz="2400" i="1" dirty="0" err="1">
                <a:latin typeface="Arial" panose="020B0604020202020204" pitchFamily="34" charset="0"/>
                <a:cs typeface="Arial" panose="020B0604020202020204" pitchFamily="34" charset="0"/>
              </a:rPr>
              <a:t>behaviour</a:t>
            </a:r>
            <a:r>
              <a:rPr lang="en-US" sz="2400" i="1" dirty="0">
                <a:latin typeface="Arial" panose="020B0604020202020204" pitchFamily="34" charset="0"/>
                <a:cs typeface="Arial" panose="020B0604020202020204" pitchFamily="34" charset="0"/>
              </a:rPr>
              <a:t>?</a:t>
            </a:r>
          </a:p>
        </p:txBody>
      </p:sp>
      <p:sp>
        <p:nvSpPr>
          <p:cNvPr id="15" name="TextBox 14">
            <a:extLst>
              <a:ext uri="{FF2B5EF4-FFF2-40B4-BE49-F238E27FC236}">
                <a16:creationId xmlns:a16="http://schemas.microsoft.com/office/drawing/2014/main" id="{84231F01-5F2A-4C8C-CF06-DE0713D25BA6}"/>
              </a:ext>
            </a:extLst>
          </p:cNvPr>
          <p:cNvSpPr txBox="1"/>
          <p:nvPr/>
        </p:nvSpPr>
        <p:spPr>
          <a:xfrm>
            <a:off x="1424702" y="5578903"/>
            <a:ext cx="9749966" cy="400110"/>
          </a:xfrm>
          <a:prstGeom prst="rect">
            <a:avLst/>
          </a:prstGeom>
          <a:noFill/>
        </p:spPr>
        <p:txBody>
          <a:bodyPr wrap="square" rtlCol="0">
            <a:spAutoFit/>
          </a:bodyPr>
          <a:lstStyle/>
          <a:p>
            <a:pPr algn="ctr"/>
            <a:r>
              <a:rPr lang="en-US" sz="2000" i="1" dirty="0">
                <a:latin typeface="Arial" panose="020B0604020202020204" pitchFamily="34" charset="0"/>
                <a:cs typeface="Arial" panose="020B0604020202020204" pitchFamily="34" charset="0"/>
              </a:rPr>
              <a:t>Both metrics </a:t>
            </a:r>
            <a:r>
              <a:rPr lang="en-US" sz="2000" i="1" dirty="0" err="1">
                <a:latin typeface="Arial" panose="020B0604020202020204" pitchFamily="34" charset="0"/>
                <a:cs typeface="Arial" panose="020B0604020202020204" pitchFamily="34" charset="0"/>
              </a:rPr>
              <a:t>favour</a:t>
            </a:r>
            <a:r>
              <a:rPr lang="en-US" sz="2000" i="1" dirty="0">
                <a:latin typeface="Arial" panose="020B0604020202020204" pitchFamily="34" charset="0"/>
                <a:cs typeface="Arial" panose="020B0604020202020204" pitchFamily="34" charset="0"/>
              </a:rPr>
              <a:t> simpler models (penalize complexity), but BIC is more strict</a:t>
            </a:r>
          </a:p>
        </p:txBody>
      </p:sp>
    </p:spTree>
    <p:extLst>
      <p:ext uri="{BB962C8B-B14F-4D97-AF65-F5344CB8AC3E}">
        <p14:creationId xmlns:p14="http://schemas.microsoft.com/office/powerpoint/2010/main" val="3883920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9CB16-8767-6FD4-027D-EBBD662BABD9}"/>
              </a:ext>
            </a:extLst>
          </p:cNvPr>
          <p:cNvSpPr>
            <a:spLocks noGrp="1"/>
          </p:cNvSpPr>
          <p:nvPr>
            <p:ph type="title"/>
          </p:nvPr>
        </p:nvSpPr>
        <p:spPr/>
        <p:txBody>
          <a:bodyPr/>
          <a:lstStyle/>
          <a:p>
            <a:r>
              <a:rPr lang="en-US" dirty="0"/>
              <a:t>Group work aims: </a:t>
            </a:r>
          </a:p>
        </p:txBody>
      </p:sp>
      <p:sp>
        <p:nvSpPr>
          <p:cNvPr id="3" name="Content Placeholder 2">
            <a:extLst>
              <a:ext uri="{FF2B5EF4-FFF2-40B4-BE49-F238E27FC236}">
                <a16:creationId xmlns:a16="http://schemas.microsoft.com/office/drawing/2014/main" id="{D50AF995-5C1D-27CA-4BE5-B17C86FAD29C}"/>
              </a:ext>
            </a:extLst>
          </p:cNvPr>
          <p:cNvSpPr>
            <a:spLocks noGrp="1"/>
          </p:cNvSpPr>
          <p:nvPr>
            <p:ph sz="half" idx="1"/>
          </p:nvPr>
        </p:nvSpPr>
        <p:spPr>
          <a:xfrm>
            <a:off x="502919" y="1310641"/>
            <a:ext cx="10994813" cy="4378960"/>
          </a:xfrm>
        </p:spPr>
        <p:txBody>
          <a:bodyPr>
            <a:normAutofit fontScale="85000" lnSpcReduction="10000"/>
          </a:bodyPr>
          <a:lstStyle/>
          <a:p>
            <a:pPr marL="457200" indent="-457200">
              <a:buAutoNum type="arabicPeriod"/>
            </a:pPr>
            <a:r>
              <a:rPr lang="en-US" sz="2800" dirty="0"/>
              <a:t>Understand how </a:t>
            </a:r>
            <a:r>
              <a:rPr lang="en-US" sz="2800" b="1" dirty="0"/>
              <a:t>foraging theory </a:t>
            </a:r>
            <a:r>
              <a:rPr lang="en-US" sz="2800" dirty="0"/>
              <a:t>can be used in decision neuroscience</a:t>
            </a:r>
          </a:p>
          <a:p>
            <a:pPr marL="457200" indent="-457200">
              <a:buAutoNum type="arabicPeriod"/>
            </a:pPr>
            <a:endParaRPr lang="en-US" sz="2800" dirty="0"/>
          </a:p>
          <a:p>
            <a:pPr marL="457200" indent="-457200">
              <a:lnSpc>
                <a:spcPct val="120000"/>
              </a:lnSpc>
              <a:buAutoNum type="arabicPeriod"/>
            </a:pPr>
            <a:r>
              <a:rPr lang="en-US" sz="2800" dirty="0"/>
              <a:t>Learn how to implement </a:t>
            </a:r>
            <a:r>
              <a:rPr lang="en-US" sz="2800" b="1" dirty="0" err="1"/>
              <a:t>softmax</a:t>
            </a:r>
            <a:r>
              <a:rPr lang="en-US" sz="2800" b="1" dirty="0"/>
              <a:t> </a:t>
            </a:r>
            <a:r>
              <a:rPr lang="en-US" sz="2800" dirty="0"/>
              <a:t>and </a:t>
            </a:r>
            <a:r>
              <a:rPr lang="en-US" sz="2800" b="1" dirty="0"/>
              <a:t>reinforcement learning (RL) models</a:t>
            </a:r>
          </a:p>
          <a:p>
            <a:pPr marL="457200" indent="-457200">
              <a:lnSpc>
                <a:spcPct val="120000"/>
              </a:lnSpc>
              <a:buAutoNum type="arabicPeriod"/>
            </a:pPr>
            <a:endParaRPr lang="en-US" sz="2800" dirty="0"/>
          </a:p>
          <a:p>
            <a:pPr marL="457200" indent="-457200">
              <a:buAutoNum type="arabicPeriod"/>
            </a:pPr>
            <a:r>
              <a:rPr lang="en-US" sz="2800" dirty="0"/>
              <a:t>Get hands on experience in MATLAB with </a:t>
            </a:r>
            <a:r>
              <a:rPr lang="en-US" sz="2800" b="1" dirty="0"/>
              <a:t>model simulation and fitting</a:t>
            </a:r>
          </a:p>
          <a:p>
            <a:pPr marL="457200" indent="-457200">
              <a:buAutoNum type="arabicPeriod"/>
            </a:pPr>
            <a:endParaRPr lang="en-US" sz="2800" b="1" dirty="0"/>
          </a:p>
          <a:p>
            <a:pPr marL="457200" indent="-457200">
              <a:buAutoNum type="arabicPeriod"/>
            </a:pPr>
            <a:r>
              <a:rPr lang="en-US" sz="2800" b="1" dirty="0"/>
              <a:t>BONUS</a:t>
            </a:r>
            <a:r>
              <a:rPr lang="en-US" sz="2800" dirty="0"/>
              <a:t>: Generate your own ideas to extend the modelling/experiments</a:t>
            </a:r>
          </a:p>
          <a:p>
            <a:pPr marL="457200" indent="-457200">
              <a:buAutoNum type="arabicPeriod"/>
            </a:pPr>
            <a:endParaRPr lang="en-US" sz="2800" dirty="0"/>
          </a:p>
          <a:p>
            <a:pPr marL="457200" indent="-457200">
              <a:buAutoNum type="arabicPeriod"/>
            </a:pPr>
            <a:r>
              <a:rPr lang="en-US" sz="2800" b="1" dirty="0"/>
              <a:t>Have fun and help each other out! </a:t>
            </a:r>
          </a:p>
        </p:txBody>
      </p:sp>
    </p:spTree>
    <p:extLst>
      <p:ext uri="{BB962C8B-B14F-4D97-AF65-F5344CB8AC3E}">
        <p14:creationId xmlns:p14="http://schemas.microsoft.com/office/powerpoint/2010/main" val="3504947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9C286-0DB9-206D-D1E3-74E9DC73B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FD3740-CB85-673B-8309-87A4AFEFD27B}"/>
              </a:ext>
            </a:extLst>
          </p:cNvPr>
          <p:cNvSpPr>
            <a:spLocks noGrp="1"/>
          </p:cNvSpPr>
          <p:nvPr>
            <p:ph type="title"/>
          </p:nvPr>
        </p:nvSpPr>
        <p:spPr/>
        <p:txBody>
          <a:bodyPr/>
          <a:lstStyle/>
          <a:p>
            <a:r>
              <a:rPr lang="en-US" dirty="0"/>
              <a:t>Your turn! </a:t>
            </a:r>
          </a:p>
        </p:txBody>
      </p:sp>
      <p:sp>
        <p:nvSpPr>
          <p:cNvPr id="3" name="Content Placeholder 2">
            <a:extLst>
              <a:ext uri="{FF2B5EF4-FFF2-40B4-BE49-F238E27FC236}">
                <a16:creationId xmlns:a16="http://schemas.microsoft.com/office/drawing/2014/main" id="{B04FC2AC-7C21-5EAB-6F32-3E6BEE7A1EBA}"/>
              </a:ext>
            </a:extLst>
          </p:cNvPr>
          <p:cNvSpPr>
            <a:spLocks noGrp="1"/>
          </p:cNvSpPr>
          <p:nvPr>
            <p:ph sz="half" idx="1"/>
          </p:nvPr>
        </p:nvSpPr>
        <p:spPr>
          <a:xfrm>
            <a:off x="502919" y="1083733"/>
            <a:ext cx="10960947" cy="5336837"/>
          </a:xfrm>
        </p:spPr>
        <p:txBody>
          <a:bodyPr>
            <a:normAutofit fontScale="92500" lnSpcReduction="20000"/>
          </a:bodyPr>
          <a:lstStyle/>
          <a:p>
            <a:r>
              <a:rPr lang="en-US" sz="2800" dirty="0"/>
              <a:t>To download data and scripts go to:</a:t>
            </a:r>
          </a:p>
          <a:p>
            <a:r>
              <a:rPr lang="en-US" sz="2800" dirty="0">
                <a:hlinkClick r:id="rId2"/>
              </a:rPr>
              <a:t>https://github.com/escholey/CSC_foraging_group_2025</a:t>
            </a:r>
            <a:endParaRPr lang="en-US" sz="2800" dirty="0"/>
          </a:p>
          <a:p>
            <a:r>
              <a:rPr lang="en-US" sz="2800" dirty="0"/>
              <a:t>In the repository you should find:</a:t>
            </a:r>
          </a:p>
          <a:p>
            <a:r>
              <a:rPr lang="en-US" sz="2800" b="1" dirty="0"/>
              <a:t>Main MATLAB script: </a:t>
            </a:r>
            <a:r>
              <a:rPr lang="en-US" sz="2800" i="1" dirty="0"/>
              <a:t>CSC2025_Prosocial_Foraging_script.m</a:t>
            </a:r>
          </a:p>
          <a:p>
            <a:endParaRPr lang="en-US" sz="2800" i="1" dirty="0"/>
          </a:p>
          <a:p>
            <a:r>
              <a:rPr lang="en-US" sz="2800" b="1" dirty="0"/>
              <a:t>Simulation/fitting </a:t>
            </a:r>
            <a:r>
              <a:rPr lang="en-US" sz="2800" dirty="0"/>
              <a:t>functions in the </a:t>
            </a:r>
            <a:r>
              <a:rPr lang="en-US" sz="2800" i="1" dirty="0" err="1"/>
              <a:t>model_functions</a:t>
            </a:r>
            <a:r>
              <a:rPr lang="en-US" sz="2800" i="1" dirty="0"/>
              <a:t> </a:t>
            </a:r>
            <a:r>
              <a:rPr lang="en-US" sz="2800" dirty="0"/>
              <a:t>folder </a:t>
            </a:r>
          </a:p>
          <a:p>
            <a:endParaRPr lang="en-US" sz="2800" i="1" dirty="0"/>
          </a:p>
          <a:p>
            <a:r>
              <a:rPr lang="en-US" sz="2800" b="1" dirty="0"/>
              <a:t>Data:  </a:t>
            </a:r>
            <a:r>
              <a:rPr lang="en-US" sz="2800" i="1" dirty="0"/>
              <a:t>data folder &gt; exp2 &gt; trialbytrial_exp2.csv (ignore other data)</a:t>
            </a:r>
          </a:p>
          <a:p>
            <a:endParaRPr lang="en-US" sz="2800" i="1" dirty="0"/>
          </a:p>
          <a:p>
            <a:r>
              <a:rPr lang="en-US" sz="2800" b="1" dirty="0"/>
              <a:t>Slides: </a:t>
            </a:r>
            <a:r>
              <a:rPr lang="en-US" sz="2800" i="1" dirty="0"/>
              <a:t>CSC2025_prosocial_foraging_slides.pptx</a:t>
            </a:r>
          </a:p>
          <a:p>
            <a:endParaRPr lang="en-US" sz="2800" i="1" dirty="0"/>
          </a:p>
          <a:p>
            <a:r>
              <a:rPr lang="en-US" sz="2800" b="1" dirty="0"/>
              <a:t>Solutions</a:t>
            </a:r>
            <a:r>
              <a:rPr lang="en-US" sz="2800" dirty="0"/>
              <a:t> if you’re stuck in the </a:t>
            </a:r>
            <a:r>
              <a:rPr lang="en-US" sz="2800" i="1" dirty="0"/>
              <a:t>solutions</a:t>
            </a:r>
            <a:r>
              <a:rPr lang="en-US" sz="2800" dirty="0"/>
              <a:t> folder, and for the main script:  </a:t>
            </a:r>
            <a:r>
              <a:rPr lang="en-US" sz="2800" i="1" dirty="0"/>
              <a:t>CSC2025_Prosocial_Foraging_SOLUTIONS_script.m</a:t>
            </a:r>
          </a:p>
          <a:p>
            <a:endParaRPr lang="en-US" sz="1800" dirty="0"/>
          </a:p>
        </p:txBody>
      </p:sp>
    </p:spTree>
    <p:extLst>
      <p:ext uri="{BB962C8B-B14F-4D97-AF65-F5344CB8AC3E}">
        <p14:creationId xmlns:p14="http://schemas.microsoft.com/office/powerpoint/2010/main" val="1967610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B11C2-7A90-1E1E-2EBE-22D7713BB91D}"/>
              </a:ext>
            </a:extLst>
          </p:cNvPr>
          <p:cNvSpPr>
            <a:spLocks noGrp="1"/>
          </p:cNvSpPr>
          <p:nvPr>
            <p:ph type="title"/>
          </p:nvPr>
        </p:nvSpPr>
        <p:spPr/>
        <p:txBody>
          <a:bodyPr/>
          <a:lstStyle/>
          <a:p>
            <a:r>
              <a:rPr lang="en-US" dirty="0"/>
              <a:t>Over to you </a:t>
            </a:r>
          </a:p>
        </p:txBody>
      </p:sp>
      <p:sp>
        <p:nvSpPr>
          <p:cNvPr id="3" name="Content Placeholder 2">
            <a:extLst>
              <a:ext uri="{FF2B5EF4-FFF2-40B4-BE49-F238E27FC236}">
                <a16:creationId xmlns:a16="http://schemas.microsoft.com/office/drawing/2014/main" id="{09665466-D483-27F0-8675-3D9AABF9F556}"/>
              </a:ext>
            </a:extLst>
          </p:cNvPr>
          <p:cNvSpPr>
            <a:spLocks noGrp="1"/>
          </p:cNvSpPr>
          <p:nvPr>
            <p:ph sz="half" idx="1"/>
          </p:nvPr>
        </p:nvSpPr>
        <p:spPr/>
        <p:txBody>
          <a:bodyPr>
            <a:normAutofit/>
          </a:bodyPr>
          <a:lstStyle/>
          <a:p>
            <a:r>
              <a:rPr lang="en-GB" dirty="0"/>
              <a:t>Work your way through the script as a group or in pairs.</a:t>
            </a:r>
          </a:p>
          <a:p>
            <a:endParaRPr lang="en-GB" dirty="0"/>
          </a:p>
          <a:p>
            <a:r>
              <a:rPr lang="en-GB" b="1" dirty="0"/>
              <a:t>% ** </a:t>
            </a:r>
            <a:r>
              <a:rPr lang="en-GB" dirty="0"/>
              <a:t>means something to do </a:t>
            </a:r>
          </a:p>
          <a:p>
            <a:endParaRPr lang="en-GB" dirty="0"/>
          </a:p>
          <a:p>
            <a:r>
              <a:rPr lang="en-GB" dirty="0"/>
              <a:t>Ask if you’re not sure! </a:t>
            </a:r>
          </a:p>
          <a:p>
            <a:br>
              <a:rPr lang="en-GB" dirty="0"/>
            </a:br>
            <a:endParaRPr lang="en-GB" dirty="0"/>
          </a:p>
          <a:p>
            <a:endParaRPr lang="en-US" dirty="0"/>
          </a:p>
        </p:txBody>
      </p:sp>
    </p:spTree>
    <p:extLst>
      <p:ext uri="{BB962C8B-B14F-4D97-AF65-F5344CB8AC3E}">
        <p14:creationId xmlns:p14="http://schemas.microsoft.com/office/powerpoint/2010/main" val="2623135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3A8FA-B5A2-7796-5897-DA5C49935D95}"/>
              </a:ext>
            </a:extLst>
          </p:cNvPr>
          <p:cNvSpPr>
            <a:spLocks noGrp="1"/>
          </p:cNvSpPr>
          <p:nvPr>
            <p:ph type="title"/>
          </p:nvPr>
        </p:nvSpPr>
        <p:spPr/>
        <p:txBody>
          <a:bodyPr/>
          <a:lstStyle/>
          <a:p>
            <a:r>
              <a:rPr lang="en-US" b="1" dirty="0"/>
              <a:t>BONUS! </a:t>
            </a:r>
          </a:p>
        </p:txBody>
      </p:sp>
      <p:sp>
        <p:nvSpPr>
          <p:cNvPr id="6" name="TextBox 5">
            <a:extLst>
              <a:ext uri="{FF2B5EF4-FFF2-40B4-BE49-F238E27FC236}">
                <a16:creationId xmlns:a16="http://schemas.microsoft.com/office/drawing/2014/main" id="{BCC2C5EC-E118-9412-AF68-A9D742BEAC7D}"/>
              </a:ext>
            </a:extLst>
          </p:cNvPr>
          <p:cNvSpPr txBox="1"/>
          <p:nvPr/>
        </p:nvSpPr>
        <p:spPr>
          <a:xfrm>
            <a:off x="488526" y="915585"/>
            <a:ext cx="11551074" cy="5262979"/>
          </a:xfrm>
          <a:prstGeom prst="rect">
            <a:avLst/>
          </a:prstGeom>
          <a:noFill/>
        </p:spPr>
        <p:txBody>
          <a:bodyPr wrap="square">
            <a:spAutoFit/>
          </a:bodyPr>
          <a:lstStyle/>
          <a:p>
            <a:pPr algn="ctr">
              <a:buNone/>
            </a:pPr>
            <a:r>
              <a:rPr lang="en-GB" sz="2400" b="1" i="0" dirty="0">
                <a:effectLst/>
                <a:latin typeface="Arial" panose="020B0604020202020204" pitchFamily="34" charset="0"/>
                <a:cs typeface="Arial" panose="020B0604020202020204" pitchFamily="34" charset="0"/>
              </a:rPr>
              <a:t>Well done for getting here! </a:t>
            </a:r>
          </a:p>
          <a:p>
            <a:pPr>
              <a:buNone/>
            </a:pPr>
            <a:r>
              <a:rPr lang="en-GB" sz="2000" b="1" i="0" dirty="0">
                <a:effectLst/>
                <a:latin typeface="Arial" panose="020B0604020202020204" pitchFamily="34" charset="0"/>
                <a:cs typeface="Arial" panose="020B0604020202020204" pitchFamily="34" charset="0"/>
              </a:rPr>
              <a:t>You have learnt the basics, but I’m sure you have more ideas. Some suggestions are below, </a:t>
            </a:r>
          </a:p>
          <a:p>
            <a:pPr>
              <a:buNone/>
            </a:pPr>
            <a:r>
              <a:rPr lang="en-GB" sz="2000" b="1" i="0" dirty="0">
                <a:effectLst/>
                <a:latin typeface="Arial" panose="020B0604020202020204" pitchFamily="34" charset="0"/>
                <a:cs typeface="Arial" panose="020B0604020202020204" pitchFamily="34" charset="0"/>
              </a:rPr>
              <a:t>but feel free (and you are encouraged!) to come up with your own ideas. </a:t>
            </a:r>
          </a:p>
          <a:p>
            <a:pPr>
              <a:buNone/>
            </a:pPr>
            <a:endParaRPr lang="en-GB" sz="2000" b="1" i="0" dirty="0">
              <a:effectLst/>
              <a:latin typeface="Arial" panose="020B0604020202020204" pitchFamily="34" charset="0"/>
              <a:cs typeface="Arial" panose="020B0604020202020204" pitchFamily="34" charset="0"/>
            </a:endParaRPr>
          </a:p>
          <a:p>
            <a:pPr>
              <a:buNone/>
            </a:pPr>
            <a:r>
              <a:rPr lang="en-GB" b="1" i="0" dirty="0">
                <a:effectLst/>
                <a:latin typeface="Arial" panose="020B0604020202020204" pitchFamily="34" charset="0"/>
                <a:cs typeface="Arial" panose="020B0604020202020204" pitchFamily="34" charset="0"/>
              </a:rPr>
              <a:t>Data </a:t>
            </a:r>
            <a:r>
              <a:rPr lang="en-GB" i="0" dirty="0">
                <a:effectLst/>
                <a:latin typeface="Arial" panose="020B0604020202020204" pitchFamily="34" charset="0"/>
                <a:cs typeface="Arial" panose="020B0604020202020204" pitchFamily="34" charset="0"/>
              </a:rPr>
              <a:t>questions</a:t>
            </a:r>
          </a:p>
          <a:p>
            <a:pPr>
              <a:buNone/>
            </a:pPr>
            <a:r>
              <a:rPr lang="en-GB" b="0" i="0" dirty="0">
                <a:effectLst/>
                <a:latin typeface="Arial" panose="020B0604020202020204" pitchFamily="34" charset="0"/>
                <a:cs typeface="Arial" panose="020B0604020202020204" pitchFamily="34" charset="0"/>
              </a:rPr>
              <a:t>How do the model parameters correlate with questionnaire data e.g. apathy or empathy scores?</a:t>
            </a:r>
          </a:p>
          <a:p>
            <a:pPr>
              <a:buNone/>
            </a:pPr>
            <a:r>
              <a:rPr lang="en-GB" b="0" i="0" dirty="0">
                <a:effectLst/>
                <a:latin typeface="Arial" panose="020B0604020202020204" pitchFamily="34" charset="0"/>
                <a:cs typeface="Arial" panose="020B0604020202020204" pitchFamily="34" charset="0"/>
              </a:rPr>
              <a:t>What other model comparison metrics could you use? e.g. R</a:t>
            </a:r>
            <a:r>
              <a:rPr lang="en-GB" b="0" i="0" baseline="30000" dirty="0">
                <a:effectLst/>
                <a:latin typeface="Arial" panose="020B0604020202020204" pitchFamily="34" charset="0"/>
                <a:cs typeface="Arial" panose="020B0604020202020204" pitchFamily="34" charset="0"/>
              </a:rPr>
              <a:t>2</a:t>
            </a:r>
            <a:r>
              <a:rPr lang="en-GB" b="0" i="0" dirty="0">
                <a:effectLst/>
                <a:latin typeface="Arial" panose="020B0604020202020204" pitchFamily="34" charset="0"/>
                <a:cs typeface="Arial" panose="020B0604020202020204" pitchFamily="34" charset="0"/>
              </a:rPr>
              <a:t>,</a:t>
            </a:r>
            <a:r>
              <a:rPr lang="en-GB" b="0" i="0" baseline="30000" dirty="0">
                <a:effectLst/>
                <a:latin typeface="Arial" panose="020B0604020202020204" pitchFamily="34" charset="0"/>
                <a:cs typeface="Arial" panose="020B0604020202020204" pitchFamily="34" charset="0"/>
              </a:rPr>
              <a:t> </a:t>
            </a:r>
            <a:r>
              <a:rPr lang="en-GB" b="0" i="0" dirty="0">
                <a:effectLst/>
                <a:latin typeface="Arial" panose="020B0604020202020204" pitchFamily="34" charset="0"/>
                <a:cs typeface="Arial" panose="020B0604020202020204" pitchFamily="34" charset="0"/>
              </a:rPr>
              <a:t>exceedance probabilities</a:t>
            </a:r>
          </a:p>
          <a:p>
            <a:pPr>
              <a:buNone/>
            </a:pPr>
            <a:r>
              <a:rPr lang="en-GB" b="0" i="0" dirty="0">
                <a:effectLst/>
                <a:latin typeface="Arial" panose="020B0604020202020204" pitchFamily="34" charset="0"/>
                <a:cs typeface="Arial" panose="020B0604020202020204" pitchFamily="34" charset="0"/>
              </a:rPr>
              <a:t>Fit the models to the data from the first experiment. Make sure you change the necessary task variables in th</a:t>
            </a:r>
            <a:r>
              <a:rPr lang="en-GB" dirty="0">
                <a:latin typeface="Arial" panose="020B0604020202020204" pitchFamily="34" charset="0"/>
                <a:cs typeface="Arial" panose="020B0604020202020204" pitchFamily="34" charset="0"/>
              </a:rPr>
              <a:t>e simulation script</a:t>
            </a:r>
            <a:r>
              <a:rPr lang="en-GB" b="0" i="0" dirty="0">
                <a:effectLst/>
                <a:latin typeface="Arial" panose="020B0604020202020204" pitchFamily="34" charset="0"/>
                <a:cs typeface="Arial" panose="020B0604020202020204" pitchFamily="34" charset="0"/>
              </a:rPr>
              <a:t>. Do you find the same best fitting model? Does this model capture the data any better? </a:t>
            </a:r>
          </a:p>
          <a:p>
            <a:pPr>
              <a:buNone/>
            </a:pPr>
            <a:endParaRPr lang="en-GB" b="0" i="0" dirty="0">
              <a:effectLst/>
              <a:latin typeface="Arial" panose="020B0604020202020204" pitchFamily="34" charset="0"/>
              <a:cs typeface="Arial" panose="020B0604020202020204" pitchFamily="34" charset="0"/>
            </a:endParaRPr>
          </a:p>
          <a:p>
            <a:pPr>
              <a:buNone/>
            </a:pPr>
            <a:r>
              <a:rPr lang="en-GB" b="1" i="0" dirty="0">
                <a:effectLst/>
                <a:latin typeface="Arial" panose="020B0604020202020204" pitchFamily="34" charset="0"/>
                <a:cs typeface="Arial" panose="020B0604020202020204" pitchFamily="34" charset="0"/>
              </a:rPr>
              <a:t>Theory</a:t>
            </a:r>
            <a:r>
              <a:rPr lang="en-GB" b="0" i="0" dirty="0">
                <a:effectLst/>
                <a:latin typeface="Arial" panose="020B0604020202020204" pitchFamily="34" charset="0"/>
                <a:cs typeface="Arial" panose="020B0604020202020204" pitchFamily="34" charset="0"/>
              </a:rPr>
              <a:t> questions </a:t>
            </a:r>
          </a:p>
          <a:p>
            <a:pPr>
              <a:buNone/>
            </a:pPr>
            <a:r>
              <a:rPr lang="en-GB" b="0" i="0" dirty="0">
                <a:effectLst/>
                <a:latin typeface="Arial" panose="020B0604020202020204" pitchFamily="34" charset="0"/>
                <a:cs typeface="Arial" panose="020B0604020202020204" pitchFamily="34" charset="0"/>
              </a:rPr>
              <a:t>The winning model still isn’t a good fit to the data. Think about alternative models. For example</a:t>
            </a:r>
            <a:r>
              <a:rPr lang="en-GB"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the simulated environment effect is smaller than real data. Why? How could you change the model? </a:t>
            </a:r>
          </a:p>
          <a:p>
            <a:pPr marL="285750" indent="-285750">
              <a:buFont typeface="Arial" panose="020B0604020202020204" pitchFamily="34" charset="0"/>
              <a:buChar char="•"/>
            </a:pPr>
            <a:r>
              <a:rPr lang="en-GB" b="0" i="0" dirty="0">
                <a:effectLst/>
                <a:latin typeface="Arial" panose="020B0604020202020204" pitchFamily="34" charset="0"/>
                <a:cs typeface="Arial" panose="020B0604020202020204" pitchFamily="34" charset="0"/>
              </a:rPr>
              <a:t>how could you account for the shrunk environment effect in the low yield patch? How would you specify these models? </a:t>
            </a:r>
            <a:r>
              <a:rPr lang="en-GB" dirty="0">
                <a:latin typeface="Arial" panose="020B0604020202020204" pitchFamily="34" charset="0"/>
                <a:cs typeface="Arial" panose="020B0604020202020204" pitchFamily="34" charset="0"/>
              </a:rPr>
              <a:t>Feel free to use your AI friends.</a:t>
            </a:r>
            <a:r>
              <a:rPr lang="en-GB" b="0" i="0" dirty="0">
                <a:effectLst/>
                <a:latin typeface="Arial" panose="020B0604020202020204" pitchFamily="34" charset="0"/>
                <a:cs typeface="Arial" panose="020B0604020202020204" pitchFamily="34" charset="0"/>
              </a:rPr>
              <a:t> If you have time, try fittin</a:t>
            </a:r>
            <a:r>
              <a:rPr lang="en-GB" dirty="0">
                <a:latin typeface="Arial" panose="020B0604020202020204" pitchFamily="34" charset="0"/>
                <a:cs typeface="Arial" panose="020B0604020202020204" pitchFamily="34" charset="0"/>
              </a:rPr>
              <a:t>g them! </a:t>
            </a:r>
            <a:endParaRPr lang="en-GB" b="0" i="0" dirty="0">
              <a:effectLst/>
              <a:latin typeface="Arial" panose="020B0604020202020204" pitchFamily="34" charset="0"/>
              <a:cs typeface="Arial" panose="020B0604020202020204" pitchFamily="34" charset="0"/>
            </a:endParaRPr>
          </a:p>
          <a:p>
            <a:pPr>
              <a:buNone/>
            </a:pPr>
            <a:endParaRPr lang="en-GB" b="0" i="0" dirty="0">
              <a:effectLst/>
              <a:latin typeface="Arial" panose="020B0604020202020204" pitchFamily="34" charset="0"/>
              <a:cs typeface="Arial" panose="020B0604020202020204" pitchFamily="34" charset="0"/>
            </a:endParaRPr>
          </a:p>
          <a:p>
            <a:pPr>
              <a:buNone/>
            </a:pPr>
            <a:r>
              <a:rPr lang="en-GB" b="0" i="0" dirty="0">
                <a:effectLst/>
                <a:latin typeface="Arial" panose="020B0604020202020204" pitchFamily="34" charset="0"/>
                <a:cs typeface="Arial" panose="020B0604020202020204" pitchFamily="34" charset="0"/>
              </a:rPr>
              <a:t>Can you think of completely different models than RL, such as drift diffusion models or Bayesian models? </a:t>
            </a:r>
            <a:r>
              <a:rPr lang="en-GB" dirty="0">
                <a:latin typeface="Arial" panose="020B0604020202020204" pitchFamily="34" charset="0"/>
                <a:cs typeface="Arial" panose="020B0604020202020204" pitchFamily="34" charset="0"/>
              </a:rPr>
              <a:t>What do you expect the parameters of these models will show for self versus other? </a:t>
            </a:r>
          </a:p>
        </p:txBody>
      </p:sp>
    </p:spTree>
    <p:extLst>
      <p:ext uri="{BB962C8B-B14F-4D97-AF65-F5344CB8AC3E}">
        <p14:creationId xmlns:p14="http://schemas.microsoft.com/office/powerpoint/2010/main" val="1410945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9D6A9-370C-BFFA-B091-C47AF79D5B04}"/>
              </a:ext>
            </a:extLst>
          </p:cNvPr>
          <p:cNvSpPr>
            <a:spLocks noGrp="1"/>
          </p:cNvSpPr>
          <p:nvPr>
            <p:ph type="title"/>
          </p:nvPr>
        </p:nvSpPr>
        <p:spPr>
          <a:xfrm>
            <a:off x="502920" y="437430"/>
            <a:ext cx="11087100" cy="730969"/>
          </a:xfrm>
        </p:spPr>
        <p:txBody>
          <a:bodyPr/>
          <a:lstStyle/>
          <a:p>
            <a:r>
              <a:rPr lang="en-GB" dirty="0"/>
              <a:t>Naturalistic behaviours: simultaneous vs sequential choice</a:t>
            </a:r>
          </a:p>
        </p:txBody>
      </p:sp>
      <p:sp>
        <p:nvSpPr>
          <p:cNvPr id="4" name="TextBox 3">
            <a:extLst>
              <a:ext uri="{FF2B5EF4-FFF2-40B4-BE49-F238E27FC236}">
                <a16:creationId xmlns:a16="http://schemas.microsoft.com/office/drawing/2014/main" id="{2D6F164A-8BB5-8E27-61B3-805C90D11311}"/>
              </a:ext>
            </a:extLst>
          </p:cNvPr>
          <p:cNvSpPr txBox="1"/>
          <p:nvPr/>
        </p:nvSpPr>
        <p:spPr>
          <a:xfrm>
            <a:off x="5712506" y="1560830"/>
            <a:ext cx="5028330" cy="830997"/>
          </a:xfrm>
          <a:prstGeom prst="rect">
            <a:avLst/>
          </a:prstGeom>
          <a:noFill/>
        </p:spPr>
        <p:txBody>
          <a:bodyPr wrap="square">
            <a:spAutoFit/>
          </a:bodyPr>
          <a:lstStyle/>
          <a:p>
            <a:pPr algn="ctr"/>
            <a:r>
              <a:rPr lang="en-US" sz="2400" b="1" dirty="0">
                <a:latin typeface="Arial" panose="020B0604020202020204" pitchFamily="34" charset="0"/>
                <a:cs typeface="Arial" panose="020B0604020202020204" pitchFamily="34" charset="0"/>
              </a:rPr>
              <a:t>Sequential choice: </a:t>
            </a:r>
          </a:p>
          <a:p>
            <a:pPr algn="ctr"/>
            <a:r>
              <a:rPr lang="en-US" sz="2400" dirty="0">
                <a:latin typeface="Arial" panose="020B0604020202020204" pitchFamily="34" charset="0"/>
                <a:cs typeface="Arial" panose="020B0604020202020204" pitchFamily="34" charset="0"/>
              </a:rPr>
              <a:t>how long to commit to this option?</a:t>
            </a:r>
          </a:p>
        </p:txBody>
      </p:sp>
      <p:sp>
        <p:nvSpPr>
          <p:cNvPr id="5" name="TextBox 4">
            <a:extLst>
              <a:ext uri="{FF2B5EF4-FFF2-40B4-BE49-F238E27FC236}">
                <a16:creationId xmlns:a16="http://schemas.microsoft.com/office/drawing/2014/main" id="{53775CA4-6698-316C-1561-3AA425767B3E}"/>
              </a:ext>
            </a:extLst>
          </p:cNvPr>
          <p:cNvSpPr txBox="1"/>
          <p:nvPr/>
        </p:nvSpPr>
        <p:spPr>
          <a:xfrm>
            <a:off x="1068152" y="1560830"/>
            <a:ext cx="3834608" cy="830997"/>
          </a:xfrm>
          <a:prstGeom prst="rect">
            <a:avLst/>
          </a:prstGeom>
          <a:noFill/>
        </p:spPr>
        <p:txBody>
          <a:bodyPr wrap="square">
            <a:spAutoFit/>
          </a:bodyPr>
          <a:lstStyle/>
          <a:p>
            <a:pPr algn="ctr"/>
            <a:r>
              <a:rPr lang="en-US" sz="2400" b="1" dirty="0">
                <a:latin typeface="Arial" panose="020B0604020202020204" pitchFamily="34" charset="0"/>
                <a:cs typeface="Arial" panose="020B0604020202020204" pitchFamily="34" charset="0"/>
              </a:rPr>
              <a:t>Simultaneous choice: </a:t>
            </a:r>
            <a:r>
              <a:rPr lang="en-US" sz="2400" dirty="0">
                <a:latin typeface="Arial" panose="020B0604020202020204" pitchFamily="34" charset="0"/>
                <a:cs typeface="Arial" panose="020B0604020202020204" pitchFamily="34" charset="0"/>
              </a:rPr>
              <a:t>which option to choose?</a:t>
            </a:r>
          </a:p>
        </p:txBody>
      </p:sp>
      <p:grpSp>
        <p:nvGrpSpPr>
          <p:cNvPr id="6" name="Group 5">
            <a:extLst>
              <a:ext uri="{FF2B5EF4-FFF2-40B4-BE49-F238E27FC236}">
                <a16:creationId xmlns:a16="http://schemas.microsoft.com/office/drawing/2014/main" id="{F1834BB1-629F-E4AF-2132-D44135623D6D}"/>
              </a:ext>
            </a:extLst>
          </p:cNvPr>
          <p:cNvGrpSpPr/>
          <p:nvPr/>
        </p:nvGrpSpPr>
        <p:grpSpPr>
          <a:xfrm>
            <a:off x="1254616" y="2273851"/>
            <a:ext cx="3648144" cy="3435275"/>
            <a:chOff x="1076190" y="2650658"/>
            <a:chExt cx="3648144" cy="3435275"/>
          </a:xfrm>
        </p:grpSpPr>
        <p:pic>
          <p:nvPicPr>
            <p:cNvPr id="7" name="Picture 6" descr="A red apple and orange&#10;&#10;Description automatically generated">
              <a:extLst>
                <a:ext uri="{FF2B5EF4-FFF2-40B4-BE49-F238E27FC236}">
                  <a16:creationId xmlns:a16="http://schemas.microsoft.com/office/drawing/2014/main" id="{9ED54D34-CA5F-E3E2-BC75-B6BDE3E6F7FA}"/>
                </a:ext>
              </a:extLst>
            </p:cNvPr>
            <p:cNvPicPr>
              <a:picLocks noChangeAspect="1"/>
            </p:cNvPicPr>
            <p:nvPr/>
          </p:nvPicPr>
          <p:blipFill rotWithShape="1">
            <a:blip r:embed="rId2"/>
            <a:srcRect l="34399" t="28384" r="21228" b="35262"/>
            <a:stretch/>
          </p:blipFill>
          <p:spPr>
            <a:xfrm>
              <a:off x="1093305" y="2650658"/>
              <a:ext cx="3448878" cy="1977887"/>
            </a:xfrm>
            <a:prstGeom prst="rect">
              <a:avLst/>
            </a:prstGeom>
          </p:spPr>
        </p:pic>
        <p:sp>
          <p:nvSpPr>
            <p:cNvPr id="8" name="TextBox 7">
              <a:extLst>
                <a:ext uri="{FF2B5EF4-FFF2-40B4-BE49-F238E27FC236}">
                  <a16:creationId xmlns:a16="http://schemas.microsoft.com/office/drawing/2014/main" id="{715BF878-0997-A4AB-61E4-F81879FEB9FE}"/>
                </a:ext>
              </a:extLst>
            </p:cNvPr>
            <p:cNvSpPr txBox="1"/>
            <p:nvPr/>
          </p:nvSpPr>
          <p:spPr>
            <a:xfrm>
              <a:off x="1713236" y="4637892"/>
              <a:ext cx="526106" cy="707886"/>
            </a:xfrm>
            <a:prstGeom prst="rect">
              <a:avLst/>
            </a:prstGeom>
            <a:noFill/>
          </p:spPr>
          <p:txBody>
            <a:bodyPr wrap="none" rtlCol="0">
              <a:spAutoFit/>
            </a:bodyPr>
            <a:lstStyle/>
            <a:p>
              <a:r>
                <a:rPr lang="en-US" sz="4000" dirty="0">
                  <a:latin typeface="Arial" panose="020B0604020202020204" pitchFamily="34" charset="0"/>
                  <a:cs typeface="Arial" panose="020B0604020202020204" pitchFamily="34" charset="0"/>
                </a:rPr>
                <a:t>A</a:t>
              </a:r>
            </a:p>
          </p:txBody>
        </p:sp>
        <p:sp>
          <p:nvSpPr>
            <p:cNvPr id="9" name="TextBox 8">
              <a:extLst>
                <a:ext uri="{FF2B5EF4-FFF2-40B4-BE49-F238E27FC236}">
                  <a16:creationId xmlns:a16="http://schemas.microsoft.com/office/drawing/2014/main" id="{5CC58DD5-CB23-9E80-4158-4886B58545CD}"/>
                </a:ext>
              </a:extLst>
            </p:cNvPr>
            <p:cNvSpPr txBox="1"/>
            <p:nvPr/>
          </p:nvSpPr>
          <p:spPr>
            <a:xfrm>
              <a:off x="3495527" y="4637892"/>
              <a:ext cx="526106" cy="707886"/>
            </a:xfrm>
            <a:prstGeom prst="rect">
              <a:avLst/>
            </a:prstGeom>
            <a:noFill/>
          </p:spPr>
          <p:txBody>
            <a:bodyPr wrap="none" rtlCol="0">
              <a:spAutoFit/>
            </a:bodyPr>
            <a:lstStyle/>
            <a:p>
              <a:r>
                <a:rPr lang="en-US" sz="4000" dirty="0">
                  <a:latin typeface="Arial" panose="020B0604020202020204" pitchFamily="34" charset="0"/>
                  <a:cs typeface="Arial" panose="020B0604020202020204" pitchFamily="34" charset="0"/>
                </a:rPr>
                <a:t>B</a:t>
              </a:r>
            </a:p>
          </p:txBody>
        </p:sp>
        <p:sp>
          <p:nvSpPr>
            <p:cNvPr id="10" name="TextBox 9">
              <a:extLst>
                <a:ext uri="{FF2B5EF4-FFF2-40B4-BE49-F238E27FC236}">
                  <a16:creationId xmlns:a16="http://schemas.microsoft.com/office/drawing/2014/main" id="{16BEB1E2-4B48-F633-B512-A3EDE38C2AFC}"/>
                </a:ext>
              </a:extLst>
            </p:cNvPr>
            <p:cNvSpPr txBox="1"/>
            <p:nvPr/>
          </p:nvSpPr>
          <p:spPr>
            <a:xfrm>
              <a:off x="1076190" y="5378047"/>
              <a:ext cx="1747430" cy="707886"/>
            </a:xfrm>
            <a:prstGeom prst="rect">
              <a:avLst/>
            </a:prstGeom>
            <a:noFill/>
          </p:spPr>
          <p:txBody>
            <a:bodyPr wrap="square" rtlCol="0">
              <a:spAutoFit/>
            </a:bodyPr>
            <a:lstStyle/>
            <a:p>
              <a:pPr algn="ctr"/>
              <a:r>
                <a:rPr lang="en-US" sz="2000" b="1" dirty="0">
                  <a:solidFill>
                    <a:schemeClr val="accent3">
                      <a:lumMod val="50000"/>
                    </a:schemeClr>
                  </a:solidFill>
                  <a:latin typeface="Arial" panose="020B0604020202020204" pitchFamily="34" charset="0"/>
                  <a:cs typeface="Arial" panose="020B0604020202020204" pitchFamily="34" charset="0"/>
                </a:rPr>
                <a:t>70% success rate</a:t>
              </a:r>
            </a:p>
          </p:txBody>
        </p:sp>
        <p:sp>
          <p:nvSpPr>
            <p:cNvPr id="11" name="TextBox 10">
              <a:extLst>
                <a:ext uri="{FF2B5EF4-FFF2-40B4-BE49-F238E27FC236}">
                  <a16:creationId xmlns:a16="http://schemas.microsoft.com/office/drawing/2014/main" id="{B594BF76-8A13-94D6-90FD-AB0437293513}"/>
                </a:ext>
              </a:extLst>
            </p:cNvPr>
            <p:cNvSpPr txBox="1"/>
            <p:nvPr/>
          </p:nvSpPr>
          <p:spPr>
            <a:xfrm>
              <a:off x="2976904" y="5378047"/>
              <a:ext cx="1747430" cy="707886"/>
            </a:xfrm>
            <a:prstGeom prst="rect">
              <a:avLst/>
            </a:prstGeom>
            <a:noFill/>
          </p:spPr>
          <p:txBody>
            <a:bodyPr wrap="square" rtlCol="0">
              <a:spAutoFit/>
            </a:bodyPr>
            <a:lstStyle/>
            <a:p>
              <a:pPr algn="ctr"/>
              <a:r>
                <a:rPr lang="en-US" sz="2000" b="1" dirty="0">
                  <a:solidFill>
                    <a:schemeClr val="accent2"/>
                  </a:solidFill>
                  <a:latin typeface="Arial" panose="020B0604020202020204" pitchFamily="34" charset="0"/>
                  <a:cs typeface="Arial" panose="020B0604020202020204" pitchFamily="34" charset="0"/>
                </a:rPr>
                <a:t>30% success rate</a:t>
              </a:r>
            </a:p>
          </p:txBody>
        </p:sp>
      </p:grpSp>
      <p:sp>
        <p:nvSpPr>
          <p:cNvPr id="12" name="Rectangle 11">
            <a:extLst>
              <a:ext uri="{FF2B5EF4-FFF2-40B4-BE49-F238E27FC236}">
                <a16:creationId xmlns:a16="http://schemas.microsoft.com/office/drawing/2014/main" id="{4E5E1AED-9EEE-46A6-C34B-5A12D79251BF}"/>
              </a:ext>
            </a:extLst>
          </p:cNvPr>
          <p:cNvSpPr/>
          <p:nvPr/>
        </p:nvSpPr>
        <p:spPr>
          <a:xfrm>
            <a:off x="10551491" y="3954535"/>
            <a:ext cx="378691" cy="7296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B4FBDDF-F826-970A-CD25-603017137F65}"/>
              </a:ext>
            </a:extLst>
          </p:cNvPr>
          <p:cNvSpPr txBox="1"/>
          <p:nvPr/>
        </p:nvSpPr>
        <p:spPr>
          <a:xfrm>
            <a:off x="7962321" y="6316991"/>
            <a:ext cx="2589170" cy="261610"/>
          </a:xfrm>
          <a:prstGeom prst="rect">
            <a:avLst/>
          </a:prstGeom>
          <a:noFill/>
        </p:spPr>
        <p:txBody>
          <a:bodyPr wrap="none" rtlCol="0">
            <a:spAutoFit/>
          </a:bodyPr>
          <a:lstStyle/>
          <a:p>
            <a:r>
              <a:rPr lang="en-US" sz="1100" i="1" dirty="0">
                <a:latin typeface="Arial" panose="020B0604020202020204" pitchFamily="34" charset="0"/>
                <a:cs typeface="Arial" panose="020B0604020202020204" pitchFamily="34" charset="0"/>
              </a:rPr>
              <a:t>Image: </a:t>
            </a:r>
            <a:r>
              <a:rPr lang="en-US" sz="1100" i="1" dirty="0" err="1">
                <a:latin typeface="Arial" panose="020B0604020202020204" pitchFamily="34" charset="0"/>
                <a:cs typeface="Arial" panose="020B0604020202020204" pitchFamily="34" charset="0"/>
              </a:rPr>
              <a:t>BioRender</a:t>
            </a:r>
            <a:r>
              <a:rPr lang="en-US" sz="1100" i="1" dirty="0">
                <a:latin typeface="Arial" panose="020B0604020202020204" pitchFamily="34" charset="0"/>
                <a:cs typeface="Arial" panose="020B0604020202020204" pitchFamily="34" charset="0"/>
              </a:rPr>
              <a:t>/ </a:t>
            </a:r>
            <a:r>
              <a:rPr lang="en-US" sz="1100" i="1" dirty="0" err="1">
                <a:latin typeface="Arial" panose="020B0604020202020204" pitchFamily="34" charset="0"/>
                <a:cs typeface="Arial" panose="020B0604020202020204" pitchFamily="34" charset="0"/>
              </a:rPr>
              <a:t>ErrantScience.com</a:t>
            </a:r>
            <a:endParaRPr lang="en-US" sz="1100" i="1" dirty="0">
              <a:latin typeface="Arial" panose="020B0604020202020204" pitchFamily="34" charset="0"/>
              <a:cs typeface="Arial" panose="020B0604020202020204" pitchFamily="34" charset="0"/>
            </a:endParaRPr>
          </a:p>
        </p:txBody>
      </p:sp>
      <p:pic>
        <p:nvPicPr>
          <p:cNvPr id="14" name="Picture 13" descr="A bee on a flower&#10;&#10;Description automatically generated">
            <a:extLst>
              <a:ext uri="{FF2B5EF4-FFF2-40B4-BE49-F238E27FC236}">
                <a16:creationId xmlns:a16="http://schemas.microsoft.com/office/drawing/2014/main" id="{1C7FCE62-1EF5-4784-E5BA-27DF0CCAF082}"/>
              </a:ext>
            </a:extLst>
          </p:cNvPr>
          <p:cNvPicPr>
            <a:picLocks noChangeAspect="1"/>
          </p:cNvPicPr>
          <p:nvPr/>
        </p:nvPicPr>
        <p:blipFill rotWithShape="1">
          <a:blip r:embed="rId3"/>
          <a:srcRect l="52795" t="40445" b="15808"/>
          <a:stretch/>
        </p:blipFill>
        <p:spPr>
          <a:xfrm>
            <a:off x="6562108" y="2371443"/>
            <a:ext cx="4227516" cy="2742504"/>
          </a:xfrm>
          <a:prstGeom prst="rect">
            <a:avLst/>
          </a:prstGeom>
        </p:spPr>
      </p:pic>
      <p:grpSp>
        <p:nvGrpSpPr>
          <p:cNvPr id="15" name="Group 14">
            <a:extLst>
              <a:ext uri="{FF2B5EF4-FFF2-40B4-BE49-F238E27FC236}">
                <a16:creationId xmlns:a16="http://schemas.microsoft.com/office/drawing/2014/main" id="{2E9150C6-83F7-BAEE-D2B7-B986A0F67D5A}"/>
              </a:ext>
            </a:extLst>
          </p:cNvPr>
          <p:cNvGrpSpPr/>
          <p:nvPr/>
        </p:nvGrpSpPr>
        <p:grpSpPr>
          <a:xfrm>
            <a:off x="6158945" y="2575913"/>
            <a:ext cx="5999895" cy="3023146"/>
            <a:chOff x="8052806" y="4184073"/>
            <a:chExt cx="3640430" cy="1800074"/>
          </a:xfrm>
        </p:grpSpPr>
        <p:pic>
          <p:nvPicPr>
            <p:cNvPr id="16" name="Picture 2">
              <a:extLst>
                <a:ext uri="{FF2B5EF4-FFF2-40B4-BE49-F238E27FC236}">
                  <a16:creationId xmlns:a16="http://schemas.microsoft.com/office/drawing/2014/main" id="{1889358D-DA73-BE45-6EED-6F44F7BC7FDD}"/>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869" t="35017" r="53477" b="12593"/>
            <a:stretch/>
          </p:blipFill>
          <p:spPr bwMode="auto">
            <a:xfrm>
              <a:off x="8052806" y="4184073"/>
              <a:ext cx="2110113" cy="180007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9DE382A2-4A60-25A5-9348-4BCFD4B74115}"/>
                </a:ext>
              </a:extLst>
            </p:cNvPr>
            <p:cNvSpPr/>
            <p:nvPr/>
          </p:nvSpPr>
          <p:spPr>
            <a:xfrm>
              <a:off x="11403385" y="4184073"/>
              <a:ext cx="289851" cy="4891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5548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003A3-51EA-9BDC-0884-37971ED2624D}"/>
              </a:ext>
            </a:extLst>
          </p:cNvPr>
          <p:cNvSpPr>
            <a:spLocks noGrp="1"/>
          </p:cNvSpPr>
          <p:nvPr>
            <p:ph type="title"/>
          </p:nvPr>
        </p:nvSpPr>
        <p:spPr>
          <a:xfrm>
            <a:off x="502920" y="437430"/>
            <a:ext cx="11087100" cy="545550"/>
          </a:xfrm>
        </p:spPr>
        <p:txBody>
          <a:bodyPr/>
          <a:lstStyle/>
          <a:p>
            <a:r>
              <a:rPr lang="en-US" dirty="0"/>
              <a:t>Patch foraging: how long to commit to an option </a:t>
            </a:r>
          </a:p>
        </p:txBody>
      </p:sp>
      <p:sp>
        <p:nvSpPr>
          <p:cNvPr id="5" name="TextBox 4">
            <a:extLst>
              <a:ext uri="{FF2B5EF4-FFF2-40B4-BE49-F238E27FC236}">
                <a16:creationId xmlns:a16="http://schemas.microsoft.com/office/drawing/2014/main" id="{18202B2E-5C7D-6359-A6DF-8D41EC01B584}"/>
              </a:ext>
            </a:extLst>
          </p:cNvPr>
          <p:cNvSpPr txBox="1"/>
          <p:nvPr/>
        </p:nvSpPr>
        <p:spPr>
          <a:xfrm>
            <a:off x="502920" y="982980"/>
            <a:ext cx="11078817" cy="461665"/>
          </a:xfrm>
          <a:prstGeom prst="rect">
            <a:avLst/>
          </a:prstGeom>
          <a:noFill/>
        </p:spPr>
        <p:txBody>
          <a:bodyPr wrap="square" rtlCol="0">
            <a:spAutoFit/>
          </a:bodyPr>
          <a:lstStyle/>
          <a:p>
            <a:r>
              <a:rPr lang="en-US" sz="2400" i="1" dirty="0">
                <a:latin typeface="Arial" panose="020B0604020202020204" pitchFamily="34" charset="0"/>
                <a:cs typeface="Arial" panose="020B0604020202020204" pitchFamily="34" charset="0"/>
              </a:rPr>
              <a:t>Deciding to stay and exploit depleting reward, or leave and explore alternatives</a:t>
            </a:r>
          </a:p>
        </p:txBody>
      </p:sp>
      <p:pic>
        <p:nvPicPr>
          <p:cNvPr id="6" name="Picture 5" descr="A person walking on a path with orange trees&#10;&#10;Description automatically generated">
            <a:extLst>
              <a:ext uri="{FF2B5EF4-FFF2-40B4-BE49-F238E27FC236}">
                <a16:creationId xmlns:a16="http://schemas.microsoft.com/office/drawing/2014/main" id="{594A5556-7230-6199-A93A-D80B4590B598}"/>
              </a:ext>
            </a:extLst>
          </p:cNvPr>
          <p:cNvPicPr>
            <a:picLocks noChangeAspect="1"/>
          </p:cNvPicPr>
          <p:nvPr/>
        </p:nvPicPr>
        <p:blipFill>
          <a:blip r:embed="rId2"/>
          <a:stretch>
            <a:fillRect/>
          </a:stretch>
        </p:blipFill>
        <p:spPr>
          <a:xfrm>
            <a:off x="3756000" y="1649130"/>
            <a:ext cx="4680000" cy="4680000"/>
          </a:xfrm>
          <a:prstGeom prst="rect">
            <a:avLst/>
          </a:prstGeom>
        </p:spPr>
      </p:pic>
      <p:sp>
        <p:nvSpPr>
          <p:cNvPr id="7" name="TextBox 6">
            <a:extLst>
              <a:ext uri="{FF2B5EF4-FFF2-40B4-BE49-F238E27FC236}">
                <a16:creationId xmlns:a16="http://schemas.microsoft.com/office/drawing/2014/main" id="{8B2912D0-B7F5-A66C-1D60-3230A891B977}"/>
              </a:ext>
            </a:extLst>
          </p:cNvPr>
          <p:cNvSpPr txBox="1"/>
          <p:nvPr/>
        </p:nvSpPr>
        <p:spPr>
          <a:xfrm>
            <a:off x="1377068" y="4764907"/>
            <a:ext cx="3262795" cy="553998"/>
          </a:xfrm>
          <a:prstGeom prst="rect">
            <a:avLst/>
          </a:prstGeom>
          <a:noFill/>
        </p:spPr>
        <p:txBody>
          <a:bodyPr wrap="square">
            <a:spAutoFit/>
          </a:bodyPr>
          <a:lstStyle/>
          <a:p>
            <a:pPr algn="ctr"/>
            <a:r>
              <a:rPr lang="en-US" sz="3000" b="1" dirty="0">
                <a:solidFill>
                  <a:schemeClr val="accent2">
                    <a:lumMod val="75000"/>
                  </a:schemeClr>
                </a:solidFill>
                <a:latin typeface="Arial" panose="020B0604020202020204" pitchFamily="34" charset="0"/>
                <a:cs typeface="Arial" panose="020B0604020202020204" pitchFamily="34" charset="0"/>
              </a:rPr>
              <a:t>Exploit</a:t>
            </a:r>
          </a:p>
        </p:txBody>
      </p:sp>
      <p:sp>
        <p:nvSpPr>
          <p:cNvPr id="8" name="TextBox 7">
            <a:extLst>
              <a:ext uri="{FF2B5EF4-FFF2-40B4-BE49-F238E27FC236}">
                <a16:creationId xmlns:a16="http://schemas.microsoft.com/office/drawing/2014/main" id="{F672A745-D6BC-8A81-1990-BD7EA8355B36}"/>
              </a:ext>
            </a:extLst>
          </p:cNvPr>
          <p:cNvSpPr txBox="1"/>
          <p:nvPr/>
        </p:nvSpPr>
        <p:spPr>
          <a:xfrm>
            <a:off x="8018508" y="3435132"/>
            <a:ext cx="3262795" cy="553998"/>
          </a:xfrm>
          <a:prstGeom prst="rect">
            <a:avLst/>
          </a:prstGeom>
          <a:noFill/>
        </p:spPr>
        <p:txBody>
          <a:bodyPr wrap="square">
            <a:spAutoFit/>
          </a:bodyPr>
          <a:lstStyle/>
          <a:p>
            <a:pPr algn="ctr"/>
            <a:r>
              <a:rPr lang="en-US" sz="3000" b="1" dirty="0">
                <a:solidFill>
                  <a:schemeClr val="accent2">
                    <a:lumMod val="75000"/>
                  </a:schemeClr>
                </a:solidFill>
                <a:latin typeface="Arial" panose="020B0604020202020204" pitchFamily="34" charset="0"/>
                <a:cs typeface="Arial" panose="020B0604020202020204" pitchFamily="34" charset="0"/>
              </a:rPr>
              <a:t>Explore</a:t>
            </a:r>
          </a:p>
        </p:txBody>
      </p:sp>
      <p:sp>
        <p:nvSpPr>
          <p:cNvPr id="9" name="TextBox 8">
            <a:extLst>
              <a:ext uri="{FF2B5EF4-FFF2-40B4-BE49-F238E27FC236}">
                <a16:creationId xmlns:a16="http://schemas.microsoft.com/office/drawing/2014/main" id="{DF8ED3D9-277C-96A6-131B-459FD00E7EE1}"/>
              </a:ext>
            </a:extLst>
          </p:cNvPr>
          <p:cNvSpPr txBox="1"/>
          <p:nvPr/>
        </p:nvSpPr>
        <p:spPr>
          <a:xfrm>
            <a:off x="3008465" y="2465512"/>
            <a:ext cx="8402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Patch</a:t>
            </a:r>
          </a:p>
        </p:txBody>
      </p:sp>
      <p:cxnSp>
        <p:nvCxnSpPr>
          <p:cNvPr id="10" name="Curved Connector 9">
            <a:extLst>
              <a:ext uri="{FF2B5EF4-FFF2-40B4-BE49-F238E27FC236}">
                <a16:creationId xmlns:a16="http://schemas.microsoft.com/office/drawing/2014/main" id="{CDF231FD-5800-C532-0146-1FE10FDEC236}"/>
              </a:ext>
            </a:extLst>
          </p:cNvPr>
          <p:cNvCxnSpPr>
            <a:stCxn id="9" idx="2"/>
          </p:cNvCxnSpPr>
          <p:nvPr/>
        </p:nvCxnSpPr>
        <p:spPr>
          <a:xfrm rot="16200000" flipH="1">
            <a:off x="3463994" y="2830240"/>
            <a:ext cx="569509" cy="640271"/>
          </a:xfrm>
          <a:prstGeom prst="curvedConnector2">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FE2A892-3805-D37F-0EBB-336CE549A9A3}"/>
              </a:ext>
            </a:extLst>
          </p:cNvPr>
          <p:cNvSpPr txBox="1"/>
          <p:nvPr/>
        </p:nvSpPr>
        <p:spPr>
          <a:xfrm>
            <a:off x="2476268" y="3750577"/>
            <a:ext cx="1282723"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Resource</a:t>
            </a:r>
          </a:p>
        </p:txBody>
      </p:sp>
      <p:cxnSp>
        <p:nvCxnSpPr>
          <p:cNvPr id="12" name="Curved Connector 11">
            <a:extLst>
              <a:ext uri="{FF2B5EF4-FFF2-40B4-BE49-F238E27FC236}">
                <a16:creationId xmlns:a16="http://schemas.microsoft.com/office/drawing/2014/main" id="{BE88F037-ED45-739F-392D-EC80A4937BC9}"/>
              </a:ext>
            </a:extLst>
          </p:cNvPr>
          <p:cNvCxnSpPr>
            <a:cxnSpLocks/>
            <a:stCxn id="11" idx="2"/>
          </p:cNvCxnSpPr>
          <p:nvPr/>
        </p:nvCxnSpPr>
        <p:spPr>
          <a:xfrm rot="16200000" flipH="1">
            <a:off x="3547692" y="3720624"/>
            <a:ext cx="217575" cy="1077699"/>
          </a:xfrm>
          <a:prstGeom prst="curvedConnector2">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E9A70379-372B-356D-CA75-24176294BB98}"/>
              </a:ext>
            </a:extLst>
          </p:cNvPr>
          <p:cNvSpPr txBox="1"/>
          <p:nvPr/>
        </p:nvSpPr>
        <p:spPr>
          <a:xfrm>
            <a:off x="1062906" y="2056569"/>
            <a:ext cx="227658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Patch reward rate </a:t>
            </a:r>
          </a:p>
        </p:txBody>
      </p:sp>
      <p:cxnSp>
        <p:nvCxnSpPr>
          <p:cNvPr id="14" name="Straight Arrow Connector 13">
            <a:extLst>
              <a:ext uri="{FF2B5EF4-FFF2-40B4-BE49-F238E27FC236}">
                <a16:creationId xmlns:a16="http://schemas.microsoft.com/office/drawing/2014/main" id="{368A75B6-51D2-25E3-3F60-086E3DF25091}"/>
              </a:ext>
            </a:extLst>
          </p:cNvPr>
          <p:cNvCxnSpPr/>
          <p:nvPr/>
        </p:nvCxnSpPr>
        <p:spPr>
          <a:xfrm>
            <a:off x="941825" y="2047737"/>
            <a:ext cx="0" cy="417775"/>
          </a:xfrm>
          <a:prstGeom prst="straightConnector1">
            <a:avLst/>
          </a:prstGeom>
          <a:ln w="571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0C9D525-7B57-2287-7226-FC166578F3BF}"/>
              </a:ext>
            </a:extLst>
          </p:cNvPr>
          <p:cNvSpPr txBox="1"/>
          <p:nvPr/>
        </p:nvSpPr>
        <p:spPr>
          <a:xfrm>
            <a:off x="8823155" y="6412433"/>
            <a:ext cx="1627369" cy="307777"/>
          </a:xfrm>
          <a:prstGeom prst="rect">
            <a:avLst/>
          </a:prstGeom>
          <a:noFill/>
        </p:spPr>
        <p:txBody>
          <a:bodyPr wrap="none" rtlCol="0">
            <a:spAutoFit/>
          </a:bodyPr>
          <a:lstStyle/>
          <a:p>
            <a:r>
              <a:rPr lang="en-US" sz="1400" i="1" dirty="0">
                <a:latin typeface="Arial" panose="020B0604020202020204" pitchFamily="34" charset="0"/>
                <a:cs typeface="Arial" panose="020B0604020202020204" pitchFamily="34" charset="0"/>
              </a:rPr>
              <a:t>Image: </a:t>
            </a:r>
            <a:r>
              <a:rPr lang="en-US" sz="1400" i="1" dirty="0" err="1">
                <a:latin typeface="Arial" panose="020B0604020202020204" pitchFamily="34" charset="0"/>
                <a:cs typeface="Arial" panose="020B0604020202020204" pitchFamily="34" charset="0"/>
              </a:rPr>
              <a:t>BioRender</a:t>
            </a:r>
            <a:endParaRPr 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051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0821-C88E-B53E-C58A-72522D82EB1A}"/>
              </a:ext>
            </a:extLst>
          </p:cNvPr>
          <p:cNvSpPr>
            <a:spLocks noGrp="1"/>
          </p:cNvSpPr>
          <p:nvPr>
            <p:ph type="title"/>
          </p:nvPr>
        </p:nvSpPr>
        <p:spPr>
          <a:xfrm>
            <a:off x="502920" y="437430"/>
            <a:ext cx="11338560" cy="730970"/>
          </a:xfrm>
        </p:spPr>
        <p:txBody>
          <a:bodyPr/>
          <a:lstStyle/>
          <a:p>
            <a:r>
              <a:rPr lang="en-US" dirty="0"/>
              <a:t>Optimal foraging: Marginal Value Theorem (MVT)</a:t>
            </a:r>
          </a:p>
        </p:txBody>
      </p:sp>
      <p:sp>
        <p:nvSpPr>
          <p:cNvPr id="5" name="TextBox 4">
            <a:extLst>
              <a:ext uri="{FF2B5EF4-FFF2-40B4-BE49-F238E27FC236}">
                <a16:creationId xmlns:a16="http://schemas.microsoft.com/office/drawing/2014/main" id="{68422FAE-F437-6FC4-FE00-114FB91CE93C}"/>
              </a:ext>
            </a:extLst>
          </p:cNvPr>
          <p:cNvSpPr txBox="1"/>
          <p:nvPr/>
        </p:nvSpPr>
        <p:spPr>
          <a:xfrm>
            <a:off x="101733" y="3259024"/>
            <a:ext cx="3446925" cy="1569660"/>
          </a:xfrm>
          <a:prstGeom prst="rect">
            <a:avLst/>
          </a:prstGeom>
          <a:noFill/>
        </p:spPr>
        <p:txBody>
          <a:bodyPr wrap="square" rtlCol="0">
            <a:spAutoFit/>
          </a:bodyPr>
          <a:lstStyle/>
          <a:p>
            <a:pPr algn="ctr"/>
            <a:r>
              <a:rPr lang="en-US" sz="2400" i="1" dirty="0">
                <a:latin typeface="Arial" panose="020B0604020202020204" pitchFamily="34" charset="0"/>
                <a:cs typeface="Arial" panose="020B0604020202020204" pitchFamily="34" charset="0"/>
              </a:rPr>
              <a:t>‘Optimal foraging, the </a:t>
            </a:r>
            <a:r>
              <a:rPr lang="en-US" sz="2400" b="1" i="1" dirty="0">
                <a:latin typeface="Arial" panose="020B0604020202020204" pitchFamily="34" charset="0"/>
                <a:cs typeface="Arial" panose="020B0604020202020204" pitchFamily="34" charset="0"/>
              </a:rPr>
              <a:t>marginal value theorem</a:t>
            </a:r>
            <a:r>
              <a:rPr lang="en-US" sz="2400" i="1"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algn="ctr"/>
            <a:r>
              <a:rPr lang="en-US" sz="2400" dirty="0" err="1">
                <a:latin typeface="Arial" panose="020B0604020202020204" pitchFamily="34" charset="0"/>
                <a:cs typeface="Arial" panose="020B0604020202020204" pitchFamily="34" charset="0"/>
              </a:rPr>
              <a:t>Charnov</a:t>
            </a:r>
            <a:r>
              <a:rPr lang="en-US" sz="2400" dirty="0">
                <a:latin typeface="Arial" panose="020B0604020202020204" pitchFamily="34" charset="0"/>
                <a:cs typeface="Arial" panose="020B0604020202020204" pitchFamily="34" charset="0"/>
              </a:rPr>
              <a:t> (1976)</a:t>
            </a:r>
            <a:endParaRPr lang="en-US" sz="2400" i="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CDC112E-2B24-B02E-671E-DFC185B358D4}"/>
              </a:ext>
            </a:extLst>
          </p:cNvPr>
          <p:cNvSpPr/>
          <p:nvPr/>
        </p:nvSpPr>
        <p:spPr>
          <a:xfrm>
            <a:off x="4705328" y="2066665"/>
            <a:ext cx="490654" cy="2191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A person walking on a path with orange trees&#10;&#10;Description automatically generated">
            <a:extLst>
              <a:ext uri="{FF2B5EF4-FFF2-40B4-BE49-F238E27FC236}">
                <a16:creationId xmlns:a16="http://schemas.microsoft.com/office/drawing/2014/main" id="{ABF4E3C8-AF46-1606-C3E9-3303B1640F00}"/>
              </a:ext>
            </a:extLst>
          </p:cNvPr>
          <p:cNvPicPr>
            <a:picLocks noChangeAspect="1"/>
          </p:cNvPicPr>
          <p:nvPr/>
        </p:nvPicPr>
        <p:blipFill>
          <a:blip r:embed="rId2"/>
          <a:stretch>
            <a:fillRect/>
          </a:stretch>
        </p:blipFill>
        <p:spPr>
          <a:xfrm>
            <a:off x="3329454" y="1740570"/>
            <a:ext cx="4680000" cy="4680000"/>
          </a:xfrm>
          <a:prstGeom prst="rect">
            <a:avLst/>
          </a:prstGeom>
        </p:spPr>
      </p:pic>
      <p:sp>
        <p:nvSpPr>
          <p:cNvPr id="8" name="TextBox 7">
            <a:extLst>
              <a:ext uri="{FF2B5EF4-FFF2-40B4-BE49-F238E27FC236}">
                <a16:creationId xmlns:a16="http://schemas.microsoft.com/office/drawing/2014/main" id="{DB25645C-5F23-EE79-5FD7-23FCAC0A1811}"/>
              </a:ext>
            </a:extLst>
          </p:cNvPr>
          <p:cNvSpPr txBox="1"/>
          <p:nvPr/>
        </p:nvSpPr>
        <p:spPr>
          <a:xfrm>
            <a:off x="3847833" y="3411518"/>
            <a:ext cx="1925132" cy="919401"/>
          </a:xfrm>
          <a:prstGeom prst="roundRect">
            <a:avLst/>
          </a:prstGeom>
          <a:solidFill>
            <a:schemeClr val="accent2"/>
          </a:solid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r, patch reward rate</a:t>
            </a:r>
          </a:p>
        </p:txBody>
      </p:sp>
      <p:sp>
        <p:nvSpPr>
          <p:cNvPr id="9" name="TextBox 8">
            <a:extLst>
              <a:ext uri="{FF2B5EF4-FFF2-40B4-BE49-F238E27FC236}">
                <a16:creationId xmlns:a16="http://schemas.microsoft.com/office/drawing/2014/main" id="{4A63FC38-AE51-D507-2C0B-857FB3E6ABDA}"/>
              </a:ext>
            </a:extLst>
          </p:cNvPr>
          <p:cNvSpPr txBox="1"/>
          <p:nvPr/>
        </p:nvSpPr>
        <p:spPr>
          <a:xfrm>
            <a:off x="7268877" y="2641808"/>
            <a:ext cx="4572603" cy="510778"/>
          </a:xfrm>
          <a:prstGeom prst="roundRect">
            <a:avLst/>
          </a:prstGeom>
          <a:solidFill>
            <a:schemeClr val="accent2"/>
          </a:solidFill>
        </p:spPr>
        <p:txBody>
          <a:bodyPr wrap="none" rtlCol="0">
            <a:spAutoFit/>
          </a:bodyPr>
          <a:lstStyle/>
          <a:p>
            <a:r>
              <a:rPr lang="en-US" sz="2400" b="1" dirty="0">
                <a:solidFill>
                  <a:schemeClr val="bg1"/>
                </a:solidFill>
                <a:latin typeface="Arial" panose="020B0604020202020204" pitchFamily="34" charset="0"/>
                <a:cs typeface="Arial" panose="020B0604020202020204" pitchFamily="34" charset="0"/>
              </a:rPr>
              <a:t>BRR, background reward rate</a:t>
            </a:r>
          </a:p>
        </p:txBody>
      </p:sp>
      <p:sp>
        <p:nvSpPr>
          <p:cNvPr id="10" name="TextBox 9">
            <a:extLst>
              <a:ext uri="{FF2B5EF4-FFF2-40B4-BE49-F238E27FC236}">
                <a16:creationId xmlns:a16="http://schemas.microsoft.com/office/drawing/2014/main" id="{A7FE27E2-CE7A-79B0-619F-8D1FE3D7E229}"/>
              </a:ext>
            </a:extLst>
          </p:cNvPr>
          <p:cNvSpPr txBox="1"/>
          <p:nvPr/>
        </p:nvSpPr>
        <p:spPr>
          <a:xfrm>
            <a:off x="8511563" y="1132190"/>
            <a:ext cx="2640838" cy="1123712"/>
          </a:xfrm>
          <a:prstGeom prst="roundRect">
            <a:avLst/>
          </a:prstGeom>
          <a:solidFill>
            <a:schemeClr val="accent2"/>
          </a:solidFill>
          <a:ln w="38100">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2800" dirty="0">
                <a:solidFill>
                  <a:schemeClr val="bg1"/>
                </a:solidFill>
                <a:latin typeface="Arial" panose="020B0604020202020204" pitchFamily="34" charset="0"/>
                <a:cs typeface="Arial" panose="020B0604020202020204" pitchFamily="34" charset="0"/>
              </a:rPr>
              <a:t>Leave when: </a:t>
            </a:r>
          </a:p>
          <a:p>
            <a:pPr algn="ctr"/>
            <a:r>
              <a:rPr lang="en-US" sz="3200" b="1" dirty="0">
                <a:solidFill>
                  <a:schemeClr val="bg1"/>
                </a:solidFill>
                <a:latin typeface="Arial" panose="020B0604020202020204" pitchFamily="34" charset="0"/>
                <a:cs typeface="Arial" panose="020B0604020202020204" pitchFamily="34" charset="0"/>
              </a:rPr>
              <a:t>BRR &gt; r</a:t>
            </a:r>
            <a:endParaRPr lang="en-US" sz="3200" dirty="0">
              <a:solidFill>
                <a:schemeClr val="bg1"/>
              </a:solidFill>
              <a:latin typeface="Arial" panose="020B0604020202020204" pitchFamily="34" charset="0"/>
              <a:cs typeface="Arial" panose="020B0604020202020204" pitchFamily="34" charset="0"/>
            </a:endParaRPr>
          </a:p>
        </p:txBody>
      </p:sp>
      <p:pic>
        <p:nvPicPr>
          <p:cNvPr id="11" name="Picture 10" descr="A tree with oranges on it&#10;&#10;Description automatically generated">
            <a:extLst>
              <a:ext uri="{FF2B5EF4-FFF2-40B4-BE49-F238E27FC236}">
                <a16:creationId xmlns:a16="http://schemas.microsoft.com/office/drawing/2014/main" id="{3A448B70-9852-AE75-808D-D7DC94FA2B21}"/>
              </a:ext>
            </a:extLst>
          </p:cNvPr>
          <p:cNvPicPr>
            <a:picLocks noChangeAspect="1"/>
          </p:cNvPicPr>
          <p:nvPr/>
        </p:nvPicPr>
        <p:blipFill rotWithShape="1">
          <a:blip r:embed="rId3"/>
          <a:srcRect l="23582" t="21315" r="39829" b="21372"/>
          <a:stretch/>
        </p:blipFill>
        <p:spPr>
          <a:xfrm>
            <a:off x="7861031" y="5161798"/>
            <a:ext cx="1533802" cy="1681780"/>
          </a:xfrm>
          <a:prstGeom prst="rect">
            <a:avLst/>
          </a:prstGeom>
        </p:spPr>
      </p:pic>
      <p:pic>
        <p:nvPicPr>
          <p:cNvPr id="12" name="Picture 11" descr="A tree with oranges on it&#10;&#10;Description automatically generated">
            <a:extLst>
              <a:ext uri="{FF2B5EF4-FFF2-40B4-BE49-F238E27FC236}">
                <a16:creationId xmlns:a16="http://schemas.microsoft.com/office/drawing/2014/main" id="{874B9E6D-A6A4-6425-E041-39E0CC6C41F2}"/>
              </a:ext>
            </a:extLst>
          </p:cNvPr>
          <p:cNvPicPr>
            <a:picLocks noChangeAspect="1"/>
          </p:cNvPicPr>
          <p:nvPr/>
        </p:nvPicPr>
        <p:blipFill rotWithShape="1">
          <a:blip r:embed="rId3"/>
          <a:srcRect l="23582" t="21315" r="39829" b="21372"/>
          <a:stretch/>
        </p:blipFill>
        <p:spPr>
          <a:xfrm>
            <a:off x="10307678" y="5124327"/>
            <a:ext cx="1533802" cy="1681780"/>
          </a:xfrm>
          <a:prstGeom prst="rect">
            <a:avLst/>
          </a:prstGeom>
        </p:spPr>
      </p:pic>
      <p:cxnSp>
        <p:nvCxnSpPr>
          <p:cNvPr id="13" name="Straight Arrow Connector 12">
            <a:extLst>
              <a:ext uri="{FF2B5EF4-FFF2-40B4-BE49-F238E27FC236}">
                <a16:creationId xmlns:a16="http://schemas.microsoft.com/office/drawing/2014/main" id="{2B04F3EE-4735-21F6-CA5F-523B20FD1762}"/>
              </a:ext>
            </a:extLst>
          </p:cNvPr>
          <p:cNvCxnSpPr>
            <a:cxnSpLocks/>
          </p:cNvCxnSpPr>
          <p:nvPr/>
        </p:nvCxnSpPr>
        <p:spPr>
          <a:xfrm>
            <a:off x="9341768" y="6002688"/>
            <a:ext cx="950482" cy="284"/>
          </a:xfrm>
          <a:prstGeom prst="straightConnector1">
            <a:avLst/>
          </a:prstGeom>
          <a:ln w="57150">
            <a:solidFill>
              <a:srgbClr val="69818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descr="A group of trees with oranges&#10;&#10;Description automatically generated">
            <a:extLst>
              <a:ext uri="{FF2B5EF4-FFF2-40B4-BE49-F238E27FC236}">
                <a16:creationId xmlns:a16="http://schemas.microsoft.com/office/drawing/2014/main" id="{E9517A5E-A38C-3F4D-61B9-A2DDEFE13705}"/>
              </a:ext>
            </a:extLst>
          </p:cNvPr>
          <p:cNvPicPr>
            <a:picLocks noChangeAspect="1"/>
          </p:cNvPicPr>
          <p:nvPr/>
        </p:nvPicPr>
        <p:blipFill rotWithShape="1">
          <a:blip r:embed="rId4"/>
          <a:srcRect l="59841" t="22483" b="23658"/>
          <a:stretch/>
        </p:blipFill>
        <p:spPr>
          <a:xfrm>
            <a:off x="9469704" y="3442547"/>
            <a:ext cx="1791407" cy="1681780"/>
          </a:xfrm>
          <a:prstGeom prst="rect">
            <a:avLst/>
          </a:prstGeom>
        </p:spPr>
      </p:pic>
      <p:pic>
        <p:nvPicPr>
          <p:cNvPr id="15" name="Picture 14" descr="A group of trees with oranges&#10;&#10;Description automatically generated">
            <a:extLst>
              <a:ext uri="{FF2B5EF4-FFF2-40B4-BE49-F238E27FC236}">
                <a16:creationId xmlns:a16="http://schemas.microsoft.com/office/drawing/2014/main" id="{222045B8-FD08-864B-72AE-B7589D540E2B}"/>
              </a:ext>
            </a:extLst>
          </p:cNvPr>
          <p:cNvPicPr>
            <a:picLocks noChangeAspect="1"/>
          </p:cNvPicPr>
          <p:nvPr/>
        </p:nvPicPr>
        <p:blipFill rotWithShape="1">
          <a:blip r:embed="rId4"/>
          <a:srcRect l="59841" t="22483" b="23658"/>
          <a:stretch/>
        </p:blipFill>
        <p:spPr>
          <a:xfrm>
            <a:off x="8308629" y="3442547"/>
            <a:ext cx="1791407" cy="1681780"/>
          </a:xfrm>
          <a:prstGeom prst="rect">
            <a:avLst/>
          </a:prstGeom>
        </p:spPr>
      </p:pic>
      <p:cxnSp>
        <p:nvCxnSpPr>
          <p:cNvPr id="16" name="Straight Arrow Connector 15">
            <a:extLst>
              <a:ext uri="{FF2B5EF4-FFF2-40B4-BE49-F238E27FC236}">
                <a16:creationId xmlns:a16="http://schemas.microsoft.com/office/drawing/2014/main" id="{86512B84-986A-CEB4-1A98-B5147B8D6369}"/>
              </a:ext>
            </a:extLst>
          </p:cNvPr>
          <p:cNvCxnSpPr>
            <a:cxnSpLocks/>
          </p:cNvCxnSpPr>
          <p:nvPr/>
        </p:nvCxnSpPr>
        <p:spPr>
          <a:xfrm>
            <a:off x="9545458" y="4893896"/>
            <a:ext cx="543102" cy="0"/>
          </a:xfrm>
          <a:prstGeom prst="straightConnector1">
            <a:avLst/>
          </a:prstGeom>
          <a:ln w="57150">
            <a:solidFill>
              <a:srgbClr val="69818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679D57C-7E69-4A0B-1A9E-4397AFDE0DC7}"/>
              </a:ext>
            </a:extLst>
          </p:cNvPr>
          <p:cNvSpPr txBox="1"/>
          <p:nvPr/>
        </p:nvSpPr>
        <p:spPr>
          <a:xfrm>
            <a:off x="9391253" y="3134088"/>
            <a:ext cx="851515" cy="461665"/>
          </a:xfrm>
          <a:prstGeom prst="rect">
            <a:avLst/>
          </a:prstGeom>
          <a:noFill/>
        </p:spPr>
        <p:txBody>
          <a:bodyPr wrap="none" rtlCol="0">
            <a:spAutoFit/>
          </a:bodyPr>
          <a:lstStyle/>
          <a:p>
            <a:r>
              <a:rPr lang="en-US" sz="2400" b="1" dirty="0">
                <a:solidFill>
                  <a:srgbClr val="377EB8"/>
                </a:solidFill>
                <a:latin typeface="Arial" panose="020B0604020202020204" pitchFamily="34" charset="0"/>
                <a:cs typeface="Arial" panose="020B0604020202020204" pitchFamily="34" charset="0"/>
              </a:rPr>
              <a:t>Rich</a:t>
            </a:r>
          </a:p>
        </p:txBody>
      </p:sp>
      <p:sp>
        <p:nvSpPr>
          <p:cNvPr id="18" name="TextBox 17">
            <a:extLst>
              <a:ext uri="{FF2B5EF4-FFF2-40B4-BE49-F238E27FC236}">
                <a16:creationId xmlns:a16="http://schemas.microsoft.com/office/drawing/2014/main" id="{9726BBF9-5A9D-7974-D4A9-0CCF3D3027F9}"/>
              </a:ext>
            </a:extLst>
          </p:cNvPr>
          <p:cNvSpPr txBox="1"/>
          <p:nvPr/>
        </p:nvSpPr>
        <p:spPr>
          <a:xfrm>
            <a:off x="9374420" y="5124327"/>
            <a:ext cx="885179" cy="461665"/>
          </a:xfrm>
          <a:prstGeom prst="rect">
            <a:avLst/>
          </a:prstGeom>
          <a:noFill/>
        </p:spPr>
        <p:txBody>
          <a:bodyPr wrap="none" rtlCol="0">
            <a:spAutoFit/>
          </a:bodyPr>
          <a:lstStyle/>
          <a:p>
            <a:r>
              <a:rPr lang="en-US" sz="2400" b="1" dirty="0">
                <a:solidFill>
                  <a:srgbClr val="4DAF4A"/>
                </a:solidFill>
                <a:latin typeface="Arial" panose="020B0604020202020204" pitchFamily="34" charset="0"/>
                <a:cs typeface="Arial" panose="020B0604020202020204" pitchFamily="34" charset="0"/>
              </a:rPr>
              <a:t>Poor</a:t>
            </a:r>
          </a:p>
        </p:txBody>
      </p:sp>
      <p:sp>
        <p:nvSpPr>
          <p:cNvPr id="21" name="TextBox 20">
            <a:extLst>
              <a:ext uri="{FF2B5EF4-FFF2-40B4-BE49-F238E27FC236}">
                <a16:creationId xmlns:a16="http://schemas.microsoft.com/office/drawing/2014/main" id="{868F863D-C162-265A-4ACC-513AF5B79193}"/>
              </a:ext>
            </a:extLst>
          </p:cNvPr>
          <p:cNvSpPr txBox="1"/>
          <p:nvPr/>
        </p:nvSpPr>
        <p:spPr>
          <a:xfrm>
            <a:off x="9013532" y="6426882"/>
            <a:ext cx="1627369" cy="307777"/>
          </a:xfrm>
          <a:prstGeom prst="rect">
            <a:avLst/>
          </a:prstGeom>
          <a:noFill/>
        </p:spPr>
        <p:txBody>
          <a:bodyPr wrap="none" rtlCol="0">
            <a:spAutoFit/>
          </a:bodyPr>
          <a:lstStyle/>
          <a:p>
            <a:r>
              <a:rPr lang="en-US" sz="1400" i="1" dirty="0">
                <a:latin typeface="Arial" panose="020B0604020202020204" pitchFamily="34" charset="0"/>
                <a:cs typeface="Arial" panose="020B0604020202020204" pitchFamily="34" charset="0"/>
              </a:rPr>
              <a:t>Image: </a:t>
            </a:r>
            <a:r>
              <a:rPr lang="en-US" sz="1400" i="1" dirty="0" err="1">
                <a:latin typeface="Arial" panose="020B0604020202020204" pitchFamily="34" charset="0"/>
                <a:cs typeface="Arial" panose="020B0604020202020204" pitchFamily="34" charset="0"/>
              </a:rPr>
              <a:t>BioRender</a:t>
            </a:r>
            <a:endParaRPr 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269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0C2AC6B-41C5-5C55-2D0F-5D9A9A7C5295}"/>
              </a:ext>
            </a:extLst>
          </p:cNvPr>
          <p:cNvSpPr>
            <a:spLocks noGrp="1"/>
          </p:cNvSpPr>
          <p:nvPr>
            <p:ph type="title"/>
          </p:nvPr>
        </p:nvSpPr>
        <p:spPr>
          <a:xfrm>
            <a:off x="609600" y="270664"/>
            <a:ext cx="10972800" cy="1143000"/>
          </a:xfrm>
        </p:spPr>
        <p:txBody>
          <a:bodyPr/>
          <a:lstStyle/>
          <a:p>
            <a:r>
              <a:rPr lang="en-US" dirty="0"/>
              <a:t>Foragers approximate MVT </a:t>
            </a:r>
          </a:p>
        </p:txBody>
      </p:sp>
      <p:grpSp>
        <p:nvGrpSpPr>
          <p:cNvPr id="19" name="Graphic 5">
            <a:extLst>
              <a:ext uri="{FF2B5EF4-FFF2-40B4-BE49-F238E27FC236}">
                <a16:creationId xmlns:a16="http://schemas.microsoft.com/office/drawing/2014/main" id="{4438E0B3-DF20-835F-F6FD-BE68F35B9643}"/>
              </a:ext>
            </a:extLst>
          </p:cNvPr>
          <p:cNvGrpSpPr/>
          <p:nvPr/>
        </p:nvGrpSpPr>
        <p:grpSpPr>
          <a:xfrm>
            <a:off x="3653821" y="1553733"/>
            <a:ext cx="4401744" cy="4705000"/>
            <a:chOff x="3653821" y="1553733"/>
            <a:chExt cx="4401744" cy="4705000"/>
          </a:xfrm>
        </p:grpSpPr>
        <p:grpSp>
          <p:nvGrpSpPr>
            <p:cNvPr id="24" name="Graphic 5">
              <a:extLst>
                <a:ext uri="{FF2B5EF4-FFF2-40B4-BE49-F238E27FC236}">
                  <a16:creationId xmlns:a16="http://schemas.microsoft.com/office/drawing/2014/main" id="{F1609FB3-DF51-9886-1666-9809E0B39741}"/>
                </a:ext>
              </a:extLst>
            </p:cNvPr>
            <p:cNvGrpSpPr/>
            <p:nvPr/>
          </p:nvGrpSpPr>
          <p:grpSpPr>
            <a:xfrm>
              <a:off x="4704424" y="5304395"/>
              <a:ext cx="3351141" cy="34931"/>
              <a:chOff x="4704424" y="5304395"/>
              <a:chExt cx="3351141" cy="34931"/>
            </a:xfrm>
          </p:grpSpPr>
          <p:sp>
            <p:nvSpPr>
              <p:cNvPr id="25" name="Freeform 24">
                <a:extLst>
                  <a:ext uri="{FF2B5EF4-FFF2-40B4-BE49-F238E27FC236}">
                    <a16:creationId xmlns:a16="http://schemas.microsoft.com/office/drawing/2014/main" id="{57911C14-B9AD-4A2A-803A-DA31E709E674}"/>
                  </a:ext>
                </a:extLst>
              </p:cNvPr>
              <p:cNvSpPr/>
              <p:nvPr/>
            </p:nvSpPr>
            <p:spPr>
              <a:xfrm>
                <a:off x="4704424" y="5304395"/>
                <a:ext cx="3351141" cy="28399"/>
              </a:xfrm>
              <a:custGeom>
                <a:avLst/>
                <a:gdLst>
                  <a:gd name="connsiteX0" fmla="*/ 0 w 3351141"/>
                  <a:gd name="connsiteY0" fmla="*/ 0 h 28399"/>
                  <a:gd name="connsiteX1" fmla="*/ 3351141 w 3351141"/>
                  <a:gd name="connsiteY1" fmla="*/ 0 h 28399"/>
                </a:gdLst>
                <a:ahLst/>
                <a:cxnLst>
                  <a:cxn ang="0">
                    <a:pos x="connsiteX0" y="connsiteY0"/>
                  </a:cxn>
                  <a:cxn ang="0">
                    <a:pos x="connsiteX1" y="connsiteY1"/>
                  </a:cxn>
                </a:cxnLst>
                <a:rect l="l" t="t" r="r" b="b"/>
                <a:pathLst>
                  <a:path w="3351141" h="28399">
                    <a:moveTo>
                      <a:pt x="0" y="0"/>
                    </a:moveTo>
                    <a:lnTo>
                      <a:pt x="3351141" y="0"/>
                    </a:lnTo>
                  </a:path>
                </a:pathLst>
              </a:custGeom>
              <a:ln w="14175" cap="sq">
                <a:solidFill>
                  <a:srgbClr val="262626"/>
                </a:solidFill>
                <a:prstDash val="solid"/>
                <a:round/>
              </a:ln>
            </p:spPr>
            <p:txBody>
              <a:bodyPr rtlCol="0" anchor="ctr"/>
              <a:lstStyle/>
              <a:p>
                <a:endParaRPr lang="en-US"/>
              </a:p>
            </p:txBody>
          </p:sp>
          <p:sp>
            <p:nvSpPr>
              <p:cNvPr id="26" name="Freeform 25">
                <a:extLst>
                  <a:ext uri="{FF2B5EF4-FFF2-40B4-BE49-F238E27FC236}">
                    <a16:creationId xmlns:a16="http://schemas.microsoft.com/office/drawing/2014/main" id="{E46D7C1F-3F55-FCB7-7457-A78071C0D8C3}"/>
                  </a:ext>
                </a:extLst>
              </p:cNvPr>
              <p:cNvSpPr/>
              <p:nvPr/>
            </p:nvSpPr>
            <p:spPr>
              <a:xfrm>
                <a:off x="5542209" y="5304395"/>
                <a:ext cx="28399" cy="34931"/>
              </a:xfrm>
              <a:custGeom>
                <a:avLst/>
                <a:gdLst>
                  <a:gd name="connsiteX0" fmla="*/ 0 w 28399"/>
                  <a:gd name="connsiteY0" fmla="*/ 0 h 34931"/>
                  <a:gd name="connsiteX1" fmla="*/ 0 w 28399"/>
                  <a:gd name="connsiteY1" fmla="*/ 34931 h 34931"/>
                </a:gdLst>
                <a:ahLst/>
                <a:cxnLst>
                  <a:cxn ang="0">
                    <a:pos x="connsiteX0" y="connsiteY0"/>
                  </a:cxn>
                  <a:cxn ang="0">
                    <a:pos x="connsiteX1" y="connsiteY1"/>
                  </a:cxn>
                </a:cxnLst>
                <a:rect l="l" t="t" r="r" b="b"/>
                <a:pathLst>
                  <a:path w="28399" h="34931">
                    <a:moveTo>
                      <a:pt x="0" y="0"/>
                    </a:moveTo>
                    <a:lnTo>
                      <a:pt x="0" y="34931"/>
                    </a:lnTo>
                  </a:path>
                </a:pathLst>
              </a:custGeom>
              <a:ln w="14175" cap="sq">
                <a:solidFill>
                  <a:srgbClr val="262626"/>
                </a:solidFill>
                <a:prstDash val="solid"/>
                <a:round/>
              </a:ln>
            </p:spPr>
            <p:txBody>
              <a:bodyPr rtlCol="0" anchor="ctr"/>
              <a:lstStyle/>
              <a:p>
                <a:endParaRPr lang="en-US"/>
              </a:p>
            </p:txBody>
          </p:sp>
          <p:sp>
            <p:nvSpPr>
              <p:cNvPr id="27" name="Freeform 26">
                <a:extLst>
                  <a:ext uri="{FF2B5EF4-FFF2-40B4-BE49-F238E27FC236}">
                    <a16:creationId xmlns:a16="http://schemas.microsoft.com/office/drawing/2014/main" id="{596E6C23-42F9-99F3-8974-B49979392340}"/>
                  </a:ext>
                </a:extLst>
              </p:cNvPr>
              <p:cNvSpPr/>
              <p:nvPr/>
            </p:nvSpPr>
            <p:spPr>
              <a:xfrm>
                <a:off x="6379994" y="5304395"/>
                <a:ext cx="28399" cy="34931"/>
              </a:xfrm>
              <a:custGeom>
                <a:avLst/>
                <a:gdLst>
                  <a:gd name="connsiteX0" fmla="*/ 0 w 28399"/>
                  <a:gd name="connsiteY0" fmla="*/ 0 h 34931"/>
                  <a:gd name="connsiteX1" fmla="*/ 0 w 28399"/>
                  <a:gd name="connsiteY1" fmla="*/ 34931 h 34931"/>
                </a:gdLst>
                <a:ahLst/>
                <a:cxnLst>
                  <a:cxn ang="0">
                    <a:pos x="connsiteX0" y="connsiteY0"/>
                  </a:cxn>
                  <a:cxn ang="0">
                    <a:pos x="connsiteX1" y="connsiteY1"/>
                  </a:cxn>
                </a:cxnLst>
                <a:rect l="l" t="t" r="r" b="b"/>
                <a:pathLst>
                  <a:path w="28399" h="34931">
                    <a:moveTo>
                      <a:pt x="0" y="0"/>
                    </a:moveTo>
                    <a:lnTo>
                      <a:pt x="0" y="34931"/>
                    </a:lnTo>
                  </a:path>
                </a:pathLst>
              </a:custGeom>
              <a:ln w="14175" cap="sq">
                <a:solidFill>
                  <a:srgbClr val="262626"/>
                </a:solidFill>
                <a:prstDash val="solid"/>
                <a:round/>
              </a:ln>
            </p:spPr>
            <p:txBody>
              <a:bodyPr rtlCol="0" anchor="ctr"/>
              <a:lstStyle/>
              <a:p>
                <a:endParaRPr lang="en-US"/>
              </a:p>
            </p:txBody>
          </p:sp>
          <p:sp>
            <p:nvSpPr>
              <p:cNvPr id="28" name="Freeform 27">
                <a:extLst>
                  <a:ext uri="{FF2B5EF4-FFF2-40B4-BE49-F238E27FC236}">
                    <a16:creationId xmlns:a16="http://schemas.microsoft.com/office/drawing/2014/main" id="{68233285-9710-4366-6B4B-E476C97441A2}"/>
                  </a:ext>
                </a:extLst>
              </p:cNvPr>
              <p:cNvSpPr/>
              <p:nvPr/>
            </p:nvSpPr>
            <p:spPr>
              <a:xfrm>
                <a:off x="7217779" y="5304395"/>
                <a:ext cx="28399" cy="34931"/>
              </a:xfrm>
              <a:custGeom>
                <a:avLst/>
                <a:gdLst>
                  <a:gd name="connsiteX0" fmla="*/ 0 w 28399"/>
                  <a:gd name="connsiteY0" fmla="*/ 0 h 34931"/>
                  <a:gd name="connsiteX1" fmla="*/ 0 w 28399"/>
                  <a:gd name="connsiteY1" fmla="*/ 34931 h 34931"/>
                </a:gdLst>
                <a:ahLst/>
                <a:cxnLst>
                  <a:cxn ang="0">
                    <a:pos x="connsiteX0" y="connsiteY0"/>
                  </a:cxn>
                  <a:cxn ang="0">
                    <a:pos x="connsiteX1" y="connsiteY1"/>
                  </a:cxn>
                </a:cxnLst>
                <a:rect l="l" t="t" r="r" b="b"/>
                <a:pathLst>
                  <a:path w="28399" h="34931">
                    <a:moveTo>
                      <a:pt x="0" y="0"/>
                    </a:moveTo>
                    <a:lnTo>
                      <a:pt x="0" y="34931"/>
                    </a:lnTo>
                  </a:path>
                </a:pathLst>
              </a:custGeom>
              <a:ln w="14175" cap="sq">
                <a:solidFill>
                  <a:srgbClr val="262626"/>
                </a:solidFill>
                <a:prstDash val="solid"/>
                <a:round/>
              </a:ln>
            </p:spPr>
            <p:txBody>
              <a:bodyPr rtlCol="0" anchor="ctr"/>
              <a:lstStyle/>
              <a:p>
                <a:endParaRPr lang="en-US"/>
              </a:p>
            </p:txBody>
          </p:sp>
        </p:grpSp>
        <p:sp>
          <p:nvSpPr>
            <p:cNvPr id="29" name="TextBox 28">
              <a:extLst>
                <a:ext uri="{FF2B5EF4-FFF2-40B4-BE49-F238E27FC236}">
                  <a16:creationId xmlns:a16="http://schemas.microsoft.com/office/drawing/2014/main" id="{5D549666-1C6C-3025-2A36-7E1649307761}"/>
                </a:ext>
              </a:extLst>
            </p:cNvPr>
            <p:cNvSpPr txBox="1"/>
            <p:nvPr/>
          </p:nvSpPr>
          <p:spPr>
            <a:xfrm>
              <a:off x="5152574" y="5414077"/>
              <a:ext cx="755959" cy="440443"/>
            </a:xfrm>
            <a:prstGeom prst="rect">
              <a:avLst/>
            </a:prstGeom>
            <a:noFill/>
          </p:spPr>
          <p:txBody>
            <a:bodyPr wrap="none" rtlCol="0">
              <a:spAutoFit/>
            </a:bodyPr>
            <a:lstStyle/>
            <a:p>
              <a:pPr algn="l"/>
              <a:r>
                <a:rPr lang="en-US" sz="1845" spc="0" baseline="0">
                  <a:ln/>
                  <a:solidFill>
                    <a:srgbClr val="262626"/>
                  </a:solidFill>
                  <a:latin typeface="Arial"/>
                  <a:cs typeface="Arial"/>
                  <a:sym typeface="Arial"/>
                  <a:rtl val="0"/>
                </a:rPr>
                <a:t>Low</a:t>
              </a:r>
            </a:p>
          </p:txBody>
        </p:sp>
        <p:sp>
          <p:nvSpPr>
            <p:cNvPr id="30" name="TextBox 29">
              <a:extLst>
                <a:ext uri="{FF2B5EF4-FFF2-40B4-BE49-F238E27FC236}">
                  <a16:creationId xmlns:a16="http://schemas.microsoft.com/office/drawing/2014/main" id="{A39A6E75-9738-685B-9541-F1CD8A906D9E}"/>
                </a:ext>
              </a:extLst>
            </p:cNvPr>
            <p:cNvSpPr txBox="1"/>
            <p:nvPr/>
          </p:nvSpPr>
          <p:spPr>
            <a:xfrm>
              <a:off x="6032959" y="5414077"/>
              <a:ext cx="686250" cy="440443"/>
            </a:xfrm>
            <a:prstGeom prst="rect">
              <a:avLst/>
            </a:prstGeom>
            <a:noFill/>
          </p:spPr>
          <p:txBody>
            <a:bodyPr wrap="none" rtlCol="0">
              <a:spAutoFit/>
            </a:bodyPr>
            <a:lstStyle/>
            <a:p>
              <a:pPr algn="l"/>
              <a:r>
                <a:rPr lang="en-US" sz="1845" spc="0" baseline="0">
                  <a:ln/>
                  <a:solidFill>
                    <a:srgbClr val="262626"/>
                  </a:solidFill>
                  <a:latin typeface="Arial"/>
                  <a:cs typeface="Arial"/>
                  <a:sym typeface="Arial"/>
                  <a:rtl val="0"/>
                </a:rPr>
                <a:t>Mid</a:t>
              </a:r>
            </a:p>
          </p:txBody>
        </p:sp>
        <p:sp>
          <p:nvSpPr>
            <p:cNvPr id="31" name="TextBox 30">
              <a:extLst>
                <a:ext uri="{FF2B5EF4-FFF2-40B4-BE49-F238E27FC236}">
                  <a16:creationId xmlns:a16="http://schemas.microsoft.com/office/drawing/2014/main" id="{95D8690A-B59E-5E1E-BEA8-A9FA2B0BDC35}"/>
                </a:ext>
              </a:extLst>
            </p:cNvPr>
            <p:cNvSpPr txBox="1"/>
            <p:nvPr/>
          </p:nvSpPr>
          <p:spPr>
            <a:xfrm>
              <a:off x="6799745" y="5414077"/>
              <a:ext cx="825363" cy="440443"/>
            </a:xfrm>
            <a:prstGeom prst="rect">
              <a:avLst/>
            </a:prstGeom>
            <a:noFill/>
          </p:spPr>
          <p:txBody>
            <a:bodyPr wrap="none" rtlCol="0">
              <a:spAutoFit/>
            </a:bodyPr>
            <a:lstStyle/>
            <a:p>
              <a:pPr algn="l"/>
              <a:r>
                <a:rPr lang="en-US" sz="1845" spc="0" baseline="0">
                  <a:ln/>
                  <a:solidFill>
                    <a:srgbClr val="262626"/>
                  </a:solidFill>
                  <a:latin typeface="Arial"/>
                  <a:cs typeface="Arial"/>
                  <a:sym typeface="Arial"/>
                  <a:rtl val="0"/>
                </a:rPr>
                <a:t>High</a:t>
              </a:r>
            </a:p>
          </p:txBody>
        </p:sp>
        <p:sp>
          <p:nvSpPr>
            <p:cNvPr id="32" name="TextBox 31">
              <a:extLst>
                <a:ext uri="{FF2B5EF4-FFF2-40B4-BE49-F238E27FC236}">
                  <a16:creationId xmlns:a16="http://schemas.microsoft.com/office/drawing/2014/main" id="{C887A166-E577-0069-86C3-3000F132F241}"/>
                </a:ext>
              </a:extLst>
            </p:cNvPr>
            <p:cNvSpPr txBox="1"/>
            <p:nvPr/>
          </p:nvSpPr>
          <p:spPr>
            <a:xfrm>
              <a:off x="5436572" y="5783390"/>
              <a:ext cx="1863800" cy="475343"/>
            </a:xfrm>
            <a:prstGeom prst="rect">
              <a:avLst/>
            </a:prstGeom>
            <a:noFill/>
          </p:spPr>
          <p:txBody>
            <a:bodyPr wrap="none" rtlCol="0">
              <a:spAutoFit/>
            </a:bodyPr>
            <a:lstStyle/>
            <a:p>
              <a:pPr algn="l"/>
              <a:r>
                <a:rPr lang="en-US" sz="2029" spc="0" baseline="0">
                  <a:ln/>
                  <a:solidFill>
                    <a:srgbClr val="262626"/>
                  </a:solidFill>
                  <a:latin typeface="Arial"/>
                  <a:cs typeface="Arial"/>
                  <a:sym typeface="Arial"/>
                  <a:rtl val="0"/>
                </a:rPr>
                <a:t>Patch yield</a:t>
              </a:r>
            </a:p>
          </p:txBody>
        </p:sp>
        <p:grpSp>
          <p:nvGrpSpPr>
            <p:cNvPr id="33" name="Graphic 5">
              <a:extLst>
                <a:ext uri="{FF2B5EF4-FFF2-40B4-BE49-F238E27FC236}">
                  <a16:creationId xmlns:a16="http://schemas.microsoft.com/office/drawing/2014/main" id="{4EDC40D6-42A8-4795-F776-600C805A7297}"/>
                </a:ext>
              </a:extLst>
            </p:cNvPr>
            <p:cNvGrpSpPr/>
            <p:nvPr/>
          </p:nvGrpSpPr>
          <p:grpSpPr>
            <a:xfrm>
              <a:off x="4669492" y="1782857"/>
              <a:ext cx="34931" cy="3521538"/>
              <a:chOff x="4669492" y="1782857"/>
              <a:chExt cx="34931" cy="3521538"/>
            </a:xfrm>
          </p:grpSpPr>
          <p:sp>
            <p:nvSpPr>
              <p:cNvPr id="34" name="Freeform 33">
                <a:extLst>
                  <a:ext uri="{FF2B5EF4-FFF2-40B4-BE49-F238E27FC236}">
                    <a16:creationId xmlns:a16="http://schemas.microsoft.com/office/drawing/2014/main" id="{9B4B6DCD-38B4-FFD1-3EE9-31F59EA48E9E}"/>
                  </a:ext>
                </a:extLst>
              </p:cNvPr>
              <p:cNvSpPr/>
              <p:nvPr/>
            </p:nvSpPr>
            <p:spPr>
              <a:xfrm>
                <a:off x="4704424" y="1782857"/>
                <a:ext cx="28399" cy="3521538"/>
              </a:xfrm>
              <a:custGeom>
                <a:avLst/>
                <a:gdLst>
                  <a:gd name="connsiteX0" fmla="*/ 0 w 28399"/>
                  <a:gd name="connsiteY0" fmla="*/ 3521538 h 3521538"/>
                  <a:gd name="connsiteX1" fmla="*/ 0 w 28399"/>
                  <a:gd name="connsiteY1" fmla="*/ 0 h 3521538"/>
                </a:gdLst>
                <a:ahLst/>
                <a:cxnLst>
                  <a:cxn ang="0">
                    <a:pos x="connsiteX0" y="connsiteY0"/>
                  </a:cxn>
                  <a:cxn ang="0">
                    <a:pos x="connsiteX1" y="connsiteY1"/>
                  </a:cxn>
                </a:cxnLst>
                <a:rect l="l" t="t" r="r" b="b"/>
                <a:pathLst>
                  <a:path w="28399" h="3521538">
                    <a:moveTo>
                      <a:pt x="0" y="3521538"/>
                    </a:moveTo>
                    <a:lnTo>
                      <a:pt x="0" y="0"/>
                    </a:lnTo>
                  </a:path>
                </a:pathLst>
              </a:custGeom>
              <a:ln w="14175" cap="sq">
                <a:solidFill>
                  <a:srgbClr val="262626"/>
                </a:solidFill>
                <a:prstDash val="solid"/>
                <a:round/>
              </a:ln>
            </p:spPr>
            <p:txBody>
              <a:bodyPr rtlCol="0" anchor="ctr"/>
              <a:lstStyle/>
              <a:p>
                <a:endParaRPr lang="en-US"/>
              </a:p>
            </p:txBody>
          </p:sp>
          <p:sp>
            <p:nvSpPr>
              <p:cNvPr id="35" name="Freeform 34">
                <a:extLst>
                  <a:ext uri="{FF2B5EF4-FFF2-40B4-BE49-F238E27FC236}">
                    <a16:creationId xmlns:a16="http://schemas.microsoft.com/office/drawing/2014/main" id="{34C4D5E6-19F5-7A80-19EB-176E4D3B6BD2}"/>
                  </a:ext>
                </a:extLst>
              </p:cNvPr>
              <p:cNvSpPr/>
              <p:nvPr/>
            </p:nvSpPr>
            <p:spPr>
              <a:xfrm>
                <a:off x="4669492" y="5304395"/>
                <a:ext cx="34931" cy="28399"/>
              </a:xfrm>
              <a:custGeom>
                <a:avLst/>
                <a:gdLst>
                  <a:gd name="connsiteX0" fmla="*/ 34931 w 34931"/>
                  <a:gd name="connsiteY0" fmla="*/ 0 h 28399"/>
                  <a:gd name="connsiteX1" fmla="*/ 0 w 34931"/>
                  <a:gd name="connsiteY1" fmla="*/ 0 h 28399"/>
                </a:gdLst>
                <a:ahLst/>
                <a:cxnLst>
                  <a:cxn ang="0">
                    <a:pos x="connsiteX0" y="connsiteY0"/>
                  </a:cxn>
                  <a:cxn ang="0">
                    <a:pos x="connsiteX1" y="connsiteY1"/>
                  </a:cxn>
                </a:cxnLst>
                <a:rect l="l" t="t" r="r" b="b"/>
                <a:pathLst>
                  <a:path w="34931" h="28399">
                    <a:moveTo>
                      <a:pt x="34931" y="0"/>
                    </a:moveTo>
                    <a:lnTo>
                      <a:pt x="0" y="0"/>
                    </a:lnTo>
                  </a:path>
                </a:pathLst>
              </a:custGeom>
              <a:ln w="14175" cap="sq">
                <a:solidFill>
                  <a:srgbClr val="262626"/>
                </a:solidFill>
                <a:prstDash val="solid"/>
                <a:round/>
              </a:ln>
            </p:spPr>
            <p:txBody>
              <a:bodyPr rtlCol="0" anchor="ctr"/>
              <a:lstStyle/>
              <a:p>
                <a:endParaRPr lang="en-US"/>
              </a:p>
            </p:txBody>
          </p:sp>
          <p:sp>
            <p:nvSpPr>
              <p:cNvPr id="36" name="Freeform 35">
                <a:extLst>
                  <a:ext uri="{FF2B5EF4-FFF2-40B4-BE49-F238E27FC236}">
                    <a16:creationId xmlns:a16="http://schemas.microsoft.com/office/drawing/2014/main" id="{973C81B5-6679-DE60-59E3-D754668377AD}"/>
                  </a:ext>
                </a:extLst>
              </p:cNvPr>
              <p:cNvSpPr/>
              <p:nvPr/>
            </p:nvSpPr>
            <p:spPr>
              <a:xfrm>
                <a:off x="4669492" y="4130550"/>
                <a:ext cx="34931" cy="28399"/>
              </a:xfrm>
              <a:custGeom>
                <a:avLst/>
                <a:gdLst>
                  <a:gd name="connsiteX0" fmla="*/ 34931 w 34931"/>
                  <a:gd name="connsiteY0" fmla="*/ 0 h 28399"/>
                  <a:gd name="connsiteX1" fmla="*/ 0 w 34931"/>
                  <a:gd name="connsiteY1" fmla="*/ 0 h 28399"/>
                </a:gdLst>
                <a:ahLst/>
                <a:cxnLst>
                  <a:cxn ang="0">
                    <a:pos x="connsiteX0" y="connsiteY0"/>
                  </a:cxn>
                  <a:cxn ang="0">
                    <a:pos x="connsiteX1" y="connsiteY1"/>
                  </a:cxn>
                </a:cxnLst>
                <a:rect l="l" t="t" r="r" b="b"/>
                <a:pathLst>
                  <a:path w="34931" h="28399">
                    <a:moveTo>
                      <a:pt x="34931" y="0"/>
                    </a:moveTo>
                    <a:lnTo>
                      <a:pt x="0" y="0"/>
                    </a:lnTo>
                  </a:path>
                </a:pathLst>
              </a:custGeom>
              <a:ln w="14175" cap="sq">
                <a:solidFill>
                  <a:srgbClr val="262626"/>
                </a:solidFill>
                <a:prstDash val="solid"/>
                <a:round/>
              </a:ln>
            </p:spPr>
            <p:txBody>
              <a:bodyPr rtlCol="0" anchor="ctr"/>
              <a:lstStyle/>
              <a:p>
                <a:endParaRPr lang="en-US"/>
              </a:p>
            </p:txBody>
          </p:sp>
          <p:sp>
            <p:nvSpPr>
              <p:cNvPr id="37" name="Freeform 36">
                <a:extLst>
                  <a:ext uri="{FF2B5EF4-FFF2-40B4-BE49-F238E27FC236}">
                    <a16:creationId xmlns:a16="http://schemas.microsoft.com/office/drawing/2014/main" id="{9B2CAB00-30E6-AD64-C580-F4CD1FA12081}"/>
                  </a:ext>
                </a:extLst>
              </p:cNvPr>
              <p:cNvSpPr/>
              <p:nvPr/>
            </p:nvSpPr>
            <p:spPr>
              <a:xfrm>
                <a:off x="4669492" y="2956702"/>
                <a:ext cx="34931" cy="28399"/>
              </a:xfrm>
              <a:custGeom>
                <a:avLst/>
                <a:gdLst>
                  <a:gd name="connsiteX0" fmla="*/ 34931 w 34931"/>
                  <a:gd name="connsiteY0" fmla="*/ 0 h 28399"/>
                  <a:gd name="connsiteX1" fmla="*/ 0 w 34931"/>
                  <a:gd name="connsiteY1" fmla="*/ 0 h 28399"/>
                </a:gdLst>
                <a:ahLst/>
                <a:cxnLst>
                  <a:cxn ang="0">
                    <a:pos x="connsiteX0" y="connsiteY0"/>
                  </a:cxn>
                  <a:cxn ang="0">
                    <a:pos x="connsiteX1" y="connsiteY1"/>
                  </a:cxn>
                </a:cxnLst>
                <a:rect l="l" t="t" r="r" b="b"/>
                <a:pathLst>
                  <a:path w="34931" h="28399">
                    <a:moveTo>
                      <a:pt x="34931" y="0"/>
                    </a:moveTo>
                    <a:lnTo>
                      <a:pt x="0" y="0"/>
                    </a:lnTo>
                  </a:path>
                </a:pathLst>
              </a:custGeom>
              <a:ln w="14175" cap="sq">
                <a:solidFill>
                  <a:srgbClr val="262626"/>
                </a:solidFill>
                <a:prstDash val="solid"/>
                <a:round/>
              </a:ln>
            </p:spPr>
            <p:txBody>
              <a:bodyPr rtlCol="0" anchor="ctr"/>
              <a:lstStyle/>
              <a:p>
                <a:endParaRPr lang="en-US"/>
              </a:p>
            </p:txBody>
          </p:sp>
          <p:sp>
            <p:nvSpPr>
              <p:cNvPr id="38" name="Freeform 37">
                <a:extLst>
                  <a:ext uri="{FF2B5EF4-FFF2-40B4-BE49-F238E27FC236}">
                    <a16:creationId xmlns:a16="http://schemas.microsoft.com/office/drawing/2014/main" id="{CA8B95C5-30A3-432A-3F89-0FD0D4E72C4A}"/>
                  </a:ext>
                </a:extLst>
              </p:cNvPr>
              <p:cNvSpPr/>
              <p:nvPr/>
            </p:nvSpPr>
            <p:spPr>
              <a:xfrm>
                <a:off x="4669492" y="1782857"/>
                <a:ext cx="34931" cy="28399"/>
              </a:xfrm>
              <a:custGeom>
                <a:avLst/>
                <a:gdLst>
                  <a:gd name="connsiteX0" fmla="*/ 34931 w 34931"/>
                  <a:gd name="connsiteY0" fmla="*/ 0 h 28399"/>
                  <a:gd name="connsiteX1" fmla="*/ 0 w 34931"/>
                  <a:gd name="connsiteY1" fmla="*/ 0 h 28399"/>
                </a:gdLst>
                <a:ahLst/>
                <a:cxnLst>
                  <a:cxn ang="0">
                    <a:pos x="connsiteX0" y="connsiteY0"/>
                  </a:cxn>
                  <a:cxn ang="0">
                    <a:pos x="connsiteX1" y="connsiteY1"/>
                  </a:cxn>
                </a:cxnLst>
                <a:rect l="l" t="t" r="r" b="b"/>
                <a:pathLst>
                  <a:path w="34931" h="28399">
                    <a:moveTo>
                      <a:pt x="34931" y="0"/>
                    </a:moveTo>
                    <a:lnTo>
                      <a:pt x="0" y="0"/>
                    </a:lnTo>
                  </a:path>
                </a:pathLst>
              </a:custGeom>
              <a:ln w="14175" cap="sq">
                <a:solidFill>
                  <a:srgbClr val="262626"/>
                </a:solidFill>
                <a:prstDash val="solid"/>
                <a:round/>
              </a:ln>
            </p:spPr>
            <p:txBody>
              <a:bodyPr rtlCol="0" anchor="ctr"/>
              <a:lstStyle/>
              <a:p>
                <a:endParaRPr lang="en-US"/>
              </a:p>
            </p:txBody>
          </p:sp>
        </p:grpSp>
        <p:sp>
          <p:nvSpPr>
            <p:cNvPr id="39" name="TextBox 38">
              <a:extLst>
                <a:ext uri="{FF2B5EF4-FFF2-40B4-BE49-F238E27FC236}">
                  <a16:creationId xmlns:a16="http://schemas.microsoft.com/office/drawing/2014/main" id="{86A0A237-54FA-BD16-5558-BEF4161A1215}"/>
                </a:ext>
              </a:extLst>
            </p:cNvPr>
            <p:cNvSpPr txBox="1"/>
            <p:nvPr/>
          </p:nvSpPr>
          <p:spPr>
            <a:xfrm>
              <a:off x="4259978" y="5075271"/>
              <a:ext cx="356618" cy="440443"/>
            </a:xfrm>
            <a:prstGeom prst="rect">
              <a:avLst/>
            </a:prstGeom>
            <a:noFill/>
          </p:spPr>
          <p:txBody>
            <a:bodyPr wrap="none" rtlCol="0">
              <a:spAutoFit/>
            </a:bodyPr>
            <a:lstStyle/>
            <a:p>
              <a:pPr algn="l"/>
              <a:r>
                <a:rPr lang="en-US" sz="1845" spc="0" baseline="0">
                  <a:ln/>
                  <a:solidFill>
                    <a:srgbClr val="262626"/>
                  </a:solidFill>
                  <a:latin typeface="Arial"/>
                  <a:cs typeface="Arial"/>
                  <a:sym typeface="Arial"/>
                  <a:rtl val="0"/>
                </a:rPr>
                <a:t>0</a:t>
              </a:r>
            </a:p>
          </p:txBody>
        </p:sp>
        <p:sp>
          <p:nvSpPr>
            <p:cNvPr id="40" name="TextBox 39">
              <a:extLst>
                <a:ext uri="{FF2B5EF4-FFF2-40B4-BE49-F238E27FC236}">
                  <a16:creationId xmlns:a16="http://schemas.microsoft.com/office/drawing/2014/main" id="{1B7C2967-C6A6-BDE3-6FBF-6749AF512575}"/>
                </a:ext>
              </a:extLst>
            </p:cNvPr>
            <p:cNvSpPr txBox="1"/>
            <p:nvPr/>
          </p:nvSpPr>
          <p:spPr>
            <a:xfrm>
              <a:off x="4089581" y="3901426"/>
              <a:ext cx="530357" cy="440443"/>
            </a:xfrm>
            <a:prstGeom prst="rect">
              <a:avLst/>
            </a:prstGeom>
            <a:noFill/>
          </p:spPr>
          <p:txBody>
            <a:bodyPr wrap="none" rtlCol="0">
              <a:spAutoFit/>
            </a:bodyPr>
            <a:lstStyle/>
            <a:p>
              <a:pPr algn="l"/>
              <a:r>
                <a:rPr lang="en-US" sz="1845" spc="0" baseline="0">
                  <a:ln/>
                  <a:solidFill>
                    <a:srgbClr val="262626"/>
                  </a:solidFill>
                  <a:latin typeface="Arial"/>
                  <a:cs typeface="Arial"/>
                  <a:sym typeface="Arial"/>
                  <a:rtl val="0"/>
                </a:rPr>
                <a:t>10</a:t>
              </a:r>
            </a:p>
          </p:txBody>
        </p:sp>
        <p:sp>
          <p:nvSpPr>
            <p:cNvPr id="41" name="TextBox 40">
              <a:extLst>
                <a:ext uri="{FF2B5EF4-FFF2-40B4-BE49-F238E27FC236}">
                  <a16:creationId xmlns:a16="http://schemas.microsoft.com/office/drawing/2014/main" id="{1AD0CE7A-4B4C-ADF6-9D36-9FD0A53EF185}"/>
                </a:ext>
              </a:extLst>
            </p:cNvPr>
            <p:cNvSpPr txBox="1"/>
            <p:nvPr/>
          </p:nvSpPr>
          <p:spPr>
            <a:xfrm>
              <a:off x="4089581" y="2727578"/>
              <a:ext cx="530357" cy="440443"/>
            </a:xfrm>
            <a:prstGeom prst="rect">
              <a:avLst/>
            </a:prstGeom>
            <a:noFill/>
          </p:spPr>
          <p:txBody>
            <a:bodyPr wrap="none" rtlCol="0">
              <a:spAutoFit/>
            </a:bodyPr>
            <a:lstStyle/>
            <a:p>
              <a:pPr algn="l"/>
              <a:r>
                <a:rPr lang="en-US" sz="1845" spc="0" baseline="0">
                  <a:ln/>
                  <a:solidFill>
                    <a:srgbClr val="262626"/>
                  </a:solidFill>
                  <a:latin typeface="Arial"/>
                  <a:cs typeface="Arial"/>
                  <a:sym typeface="Arial"/>
                  <a:rtl val="0"/>
                </a:rPr>
                <a:t>20</a:t>
              </a:r>
            </a:p>
          </p:txBody>
        </p:sp>
        <p:sp>
          <p:nvSpPr>
            <p:cNvPr id="42" name="TextBox 41">
              <a:extLst>
                <a:ext uri="{FF2B5EF4-FFF2-40B4-BE49-F238E27FC236}">
                  <a16:creationId xmlns:a16="http://schemas.microsoft.com/office/drawing/2014/main" id="{80BC75AA-34C7-C4E2-846C-168A0F5DE81A}"/>
                </a:ext>
              </a:extLst>
            </p:cNvPr>
            <p:cNvSpPr txBox="1"/>
            <p:nvPr/>
          </p:nvSpPr>
          <p:spPr>
            <a:xfrm>
              <a:off x="4089581" y="1553733"/>
              <a:ext cx="530357" cy="440443"/>
            </a:xfrm>
            <a:prstGeom prst="rect">
              <a:avLst/>
            </a:prstGeom>
            <a:noFill/>
          </p:spPr>
          <p:txBody>
            <a:bodyPr wrap="none" rtlCol="0">
              <a:spAutoFit/>
            </a:bodyPr>
            <a:lstStyle/>
            <a:p>
              <a:pPr algn="l"/>
              <a:r>
                <a:rPr lang="en-US" sz="1845" spc="0" baseline="0">
                  <a:ln/>
                  <a:solidFill>
                    <a:srgbClr val="262626"/>
                  </a:solidFill>
                  <a:latin typeface="Arial"/>
                  <a:cs typeface="Arial"/>
                  <a:sym typeface="Arial"/>
                  <a:rtl val="0"/>
                </a:rPr>
                <a:t>30</a:t>
              </a:r>
            </a:p>
          </p:txBody>
        </p:sp>
        <p:sp>
          <p:nvSpPr>
            <p:cNvPr id="43" name="TextBox 42">
              <a:extLst>
                <a:ext uri="{FF2B5EF4-FFF2-40B4-BE49-F238E27FC236}">
                  <a16:creationId xmlns:a16="http://schemas.microsoft.com/office/drawing/2014/main" id="{95CB4409-C691-71DB-D3C3-3EEBC83EB662}"/>
                </a:ext>
              </a:extLst>
            </p:cNvPr>
            <p:cNvSpPr txBox="1"/>
            <p:nvPr/>
          </p:nvSpPr>
          <p:spPr>
            <a:xfrm rot="-5400000">
              <a:off x="2148076" y="3315345"/>
              <a:ext cx="3486833" cy="475343"/>
            </a:xfrm>
            <a:prstGeom prst="rect">
              <a:avLst/>
            </a:prstGeom>
            <a:noFill/>
          </p:spPr>
          <p:txBody>
            <a:bodyPr wrap="none" rtlCol="0">
              <a:spAutoFit/>
            </a:bodyPr>
            <a:lstStyle/>
            <a:p>
              <a:pPr algn="l"/>
              <a:r>
                <a:rPr lang="en-US" sz="2029" spc="0" baseline="0">
                  <a:ln/>
                  <a:solidFill>
                    <a:srgbClr val="262626"/>
                  </a:solidFill>
                  <a:latin typeface="Arial"/>
                  <a:cs typeface="Arial"/>
                  <a:sym typeface="Arial"/>
                  <a:rtl val="0"/>
                </a:rPr>
                <a:t>Patch leaving time (s)</a:t>
              </a:r>
            </a:p>
          </p:txBody>
        </p:sp>
        <p:grpSp>
          <p:nvGrpSpPr>
            <p:cNvPr id="44" name="Graphic 5">
              <a:extLst>
                <a:ext uri="{FF2B5EF4-FFF2-40B4-BE49-F238E27FC236}">
                  <a16:creationId xmlns:a16="http://schemas.microsoft.com/office/drawing/2014/main" id="{10E6E479-88DF-2853-0178-249C5A7E7E7D}"/>
                </a:ext>
              </a:extLst>
            </p:cNvPr>
            <p:cNvGrpSpPr/>
            <p:nvPr/>
          </p:nvGrpSpPr>
          <p:grpSpPr>
            <a:xfrm>
              <a:off x="5513809" y="2673278"/>
              <a:ext cx="1703970" cy="1334569"/>
              <a:chOff x="5513809" y="2673278"/>
              <a:chExt cx="1703970" cy="1334569"/>
            </a:xfrm>
          </p:grpSpPr>
          <p:sp>
            <p:nvSpPr>
              <p:cNvPr id="45" name="Freeform 44">
                <a:extLst>
                  <a:ext uri="{FF2B5EF4-FFF2-40B4-BE49-F238E27FC236}">
                    <a16:creationId xmlns:a16="http://schemas.microsoft.com/office/drawing/2014/main" id="{3B4F003D-C538-3DFA-268F-FD917FDC3334}"/>
                  </a:ext>
                </a:extLst>
              </p:cNvPr>
              <p:cNvSpPr/>
              <p:nvPr/>
            </p:nvSpPr>
            <p:spPr>
              <a:xfrm>
                <a:off x="5542209" y="3900565"/>
                <a:ext cx="28399" cy="107281"/>
              </a:xfrm>
              <a:custGeom>
                <a:avLst/>
                <a:gdLst>
                  <a:gd name="connsiteX0" fmla="*/ 0 w 28399"/>
                  <a:gd name="connsiteY0" fmla="*/ 0 h 107281"/>
                  <a:gd name="connsiteX1" fmla="*/ 0 w 28399"/>
                  <a:gd name="connsiteY1" fmla="*/ 107282 h 107281"/>
                </a:gdLst>
                <a:ahLst/>
                <a:cxnLst>
                  <a:cxn ang="0">
                    <a:pos x="connsiteX0" y="connsiteY0"/>
                  </a:cxn>
                  <a:cxn ang="0">
                    <a:pos x="connsiteX1" y="connsiteY1"/>
                  </a:cxn>
                </a:cxnLst>
                <a:rect l="l" t="t" r="r" b="b"/>
                <a:pathLst>
                  <a:path w="28399" h="107281">
                    <a:moveTo>
                      <a:pt x="0" y="0"/>
                    </a:moveTo>
                    <a:lnTo>
                      <a:pt x="0" y="107282"/>
                    </a:lnTo>
                  </a:path>
                </a:pathLst>
              </a:custGeom>
              <a:ln w="56702" cap="flat">
                <a:solidFill>
                  <a:srgbClr val="377EB8"/>
                </a:solidFill>
                <a:prstDash val="solid"/>
                <a:round/>
              </a:ln>
            </p:spPr>
            <p:txBody>
              <a:bodyPr rtlCol="0" anchor="ctr"/>
              <a:lstStyle/>
              <a:p>
                <a:endParaRPr lang="en-US"/>
              </a:p>
            </p:txBody>
          </p:sp>
          <p:sp>
            <p:nvSpPr>
              <p:cNvPr id="46" name="Freeform 45">
                <a:extLst>
                  <a:ext uri="{FF2B5EF4-FFF2-40B4-BE49-F238E27FC236}">
                    <a16:creationId xmlns:a16="http://schemas.microsoft.com/office/drawing/2014/main" id="{DC384B39-EC67-0DB1-094C-712BF33924AF}"/>
                  </a:ext>
                </a:extLst>
              </p:cNvPr>
              <p:cNvSpPr/>
              <p:nvPr/>
            </p:nvSpPr>
            <p:spPr>
              <a:xfrm>
                <a:off x="6379994" y="3363150"/>
                <a:ext cx="28399" cy="120626"/>
              </a:xfrm>
              <a:custGeom>
                <a:avLst/>
                <a:gdLst>
                  <a:gd name="connsiteX0" fmla="*/ 0 w 28399"/>
                  <a:gd name="connsiteY0" fmla="*/ 0 h 120626"/>
                  <a:gd name="connsiteX1" fmla="*/ 0 w 28399"/>
                  <a:gd name="connsiteY1" fmla="*/ 120627 h 120626"/>
                </a:gdLst>
                <a:ahLst/>
                <a:cxnLst>
                  <a:cxn ang="0">
                    <a:pos x="connsiteX0" y="connsiteY0"/>
                  </a:cxn>
                  <a:cxn ang="0">
                    <a:pos x="connsiteX1" y="connsiteY1"/>
                  </a:cxn>
                </a:cxnLst>
                <a:rect l="l" t="t" r="r" b="b"/>
                <a:pathLst>
                  <a:path w="28399" h="120626">
                    <a:moveTo>
                      <a:pt x="0" y="0"/>
                    </a:moveTo>
                    <a:lnTo>
                      <a:pt x="0" y="120627"/>
                    </a:lnTo>
                  </a:path>
                </a:pathLst>
              </a:custGeom>
              <a:ln w="56702" cap="flat">
                <a:solidFill>
                  <a:srgbClr val="377EB8"/>
                </a:solidFill>
                <a:prstDash val="solid"/>
                <a:round/>
              </a:ln>
            </p:spPr>
            <p:txBody>
              <a:bodyPr rtlCol="0" anchor="ctr"/>
              <a:lstStyle/>
              <a:p>
                <a:endParaRPr lang="en-US"/>
              </a:p>
            </p:txBody>
          </p:sp>
          <p:sp>
            <p:nvSpPr>
              <p:cNvPr id="47" name="Freeform 46">
                <a:extLst>
                  <a:ext uri="{FF2B5EF4-FFF2-40B4-BE49-F238E27FC236}">
                    <a16:creationId xmlns:a16="http://schemas.microsoft.com/office/drawing/2014/main" id="{F4B14C99-6EA5-9BAE-ED40-9DAF64C826AA}"/>
                  </a:ext>
                </a:extLst>
              </p:cNvPr>
              <p:cNvSpPr/>
              <p:nvPr/>
            </p:nvSpPr>
            <p:spPr>
              <a:xfrm>
                <a:off x="7217779" y="2820853"/>
                <a:ext cx="28399" cy="147575"/>
              </a:xfrm>
              <a:custGeom>
                <a:avLst/>
                <a:gdLst>
                  <a:gd name="connsiteX0" fmla="*/ 0 w 28399"/>
                  <a:gd name="connsiteY0" fmla="*/ 0 h 147575"/>
                  <a:gd name="connsiteX1" fmla="*/ 0 w 28399"/>
                  <a:gd name="connsiteY1" fmla="*/ 147575 h 147575"/>
                </a:gdLst>
                <a:ahLst/>
                <a:cxnLst>
                  <a:cxn ang="0">
                    <a:pos x="connsiteX0" y="connsiteY0"/>
                  </a:cxn>
                  <a:cxn ang="0">
                    <a:pos x="connsiteX1" y="connsiteY1"/>
                  </a:cxn>
                </a:cxnLst>
                <a:rect l="l" t="t" r="r" b="b"/>
                <a:pathLst>
                  <a:path w="28399" h="147575">
                    <a:moveTo>
                      <a:pt x="0" y="0"/>
                    </a:moveTo>
                    <a:lnTo>
                      <a:pt x="0" y="147575"/>
                    </a:lnTo>
                  </a:path>
                </a:pathLst>
              </a:custGeom>
              <a:ln w="56702" cap="flat">
                <a:solidFill>
                  <a:srgbClr val="377EB8"/>
                </a:solidFill>
                <a:prstDash val="solid"/>
                <a:round/>
              </a:ln>
            </p:spPr>
            <p:txBody>
              <a:bodyPr rtlCol="0" anchor="ctr"/>
              <a:lstStyle/>
              <a:p>
                <a:endParaRPr lang="en-US"/>
              </a:p>
            </p:txBody>
          </p:sp>
          <p:sp>
            <p:nvSpPr>
              <p:cNvPr id="48" name="Freeform 47">
                <a:extLst>
                  <a:ext uri="{FF2B5EF4-FFF2-40B4-BE49-F238E27FC236}">
                    <a16:creationId xmlns:a16="http://schemas.microsoft.com/office/drawing/2014/main" id="{271372BC-AED9-9686-69A9-D5B442F489E7}"/>
                  </a:ext>
                </a:extLst>
              </p:cNvPr>
              <p:cNvSpPr/>
              <p:nvPr/>
            </p:nvSpPr>
            <p:spPr>
              <a:xfrm>
                <a:off x="5542209" y="3793280"/>
                <a:ext cx="28399" cy="107284"/>
              </a:xfrm>
              <a:custGeom>
                <a:avLst/>
                <a:gdLst>
                  <a:gd name="connsiteX0" fmla="*/ 0 w 28399"/>
                  <a:gd name="connsiteY0" fmla="*/ 107285 h 107284"/>
                  <a:gd name="connsiteX1" fmla="*/ 0 w 28399"/>
                  <a:gd name="connsiteY1" fmla="*/ 0 h 107284"/>
                </a:gdLst>
                <a:ahLst/>
                <a:cxnLst>
                  <a:cxn ang="0">
                    <a:pos x="connsiteX0" y="connsiteY0"/>
                  </a:cxn>
                  <a:cxn ang="0">
                    <a:pos x="connsiteX1" y="connsiteY1"/>
                  </a:cxn>
                </a:cxnLst>
                <a:rect l="l" t="t" r="r" b="b"/>
                <a:pathLst>
                  <a:path w="28399" h="107284">
                    <a:moveTo>
                      <a:pt x="0" y="107285"/>
                    </a:moveTo>
                    <a:lnTo>
                      <a:pt x="0" y="0"/>
                    </a:lnTo>
                  </a:path>
                </a:pathLst>
              </a:custGeom>
              <a:ln w="56702" cap="flat">
                <a:solidFill>
                  <a:srgbClr val="377EB8"/>
                </a:solidFill>
                <a:prstDash val="solid"/>
                <a:round/>
              </a:ln>
            </p:spPr>
            <p:txBody>
              <a:bodyPr rtlCol="0" anchor="ctr"/>
              <a:lstStyle/>
              <a:p>
                <a:endParaRPr lang="en-US"/>
              </a:p>
            </p:txBody>
          </p:sp>
          <p:sp>
            <p:nvSpPr>
              <p:cNvPr id="49" name="Freeform 48">
                <a:extLst>
                  <a:ext uri="{FF2B5EF4-FFF2-40B4-BE49-F238E27FC236}">
                    <a16:creationId xmlns:a16="http://schemas.microsoft.com/office/drawing/2014/main" id="{AF0433CB-F01F-8FD0-4D3A-2C6CA80B9D6E}"/>
                  </a:ext>
                </a:extLst>
              </p:cNvPr>
              <p:cNvSpPr/>
              <p:nvPr/>
            </p:nvSpPr>
            <p:spPr>
              <a:xfrm>
                <a:off x="6379994" y="3242523"/>
                <a:ext cx="28399" cy="120626"/>
              </a:xfrm>
              <a:custGeom>
                <a:avLst/>
                <a:gdLst>
                  <a:gd name="connsiteX0" fmla="*/ 0 w 28399"/>
                  <a:gd name="connsiteY0" fmla="*/ 120627 h 120626"/>
                  <a:gd name="connsiteX1" fmla="*/ 0 w 28399"/>
                  <a:gd name="connsiteY1" fmla="*/ 0 h 120626"/>
                </a:gdLst>
                <a:ahLst/>
                <a:cxnLst>
                  <a:cxn ang="0">
                    <a:pos x="connsiteX0" y="connsiteY0"/>
                  </a:cxn>
                  <a:cxn ang="0">
                    <a:pos x="connsiteX1" y="connsiteY1"/>
                  </a:cxn>
                </a:cxnLst>
                <a:rect l="l" t="t" r="r" b="b"/>
                <a:pathLst>
                  <a:path w="28399" h="120626">
                    <a:moveTo>
                      <a:pt x="0" y="120627"/>
                    </a:moveTo>
                    <a:lnTo>
                      <a:pt x="0" y="0"/>
                    </a:lnTo>
                  </a:path>
                </a:pathLst>
              </a:custGeom>
              <a:ln w="56702" cap="flat">
                <a:solidFill>
                  <a:srgbClr val="377EB8"/>
                </a:solidFill>
                <a:prstDash val="solid"/>
                <a:round/>
              </a:ln>
            </p:spPr>
            <p:txBody>
              <a:bodyPr rtlCol="0" anchor="ctr"/>
              <a:lstStyle/>
              <a:p>
                <a:endParaRPr lang="en-US"/>
              </a:p>
            </p:txBody>
          </p:sp>
          <p:sp>
            <p:nvSpPr>
              <p:cNvPr id="50" name="Freeform 49">
                <a:extLst>
                  <a:ext uri="{FF2B5EF4-FFF2-40B4-BE49-F238E27FC236}">
                    <a16:creationId xmlns:a16="http://schemas.microsoft.com/office/drawing/2014/main" id="{C52BA582-1B2D-9B92-68A1-8B5AB3A8C269}"/>
                  </a:ext>
                </a:extLst>
              </p:cNvPr>
              <p:cNvSpPr/>
              <p:nvPr/>
            </p:nvSpPr>
            <p:spPr>
              <a:xfrm>
                <a:off x="7217779" y="2673278"/>
                <a:ext cx="28399" cy="147575"/>
              </a:xfrm>
              <a:custGeom>
                <a:avLst/>
                <a:gdLst>
                  <a:gd name="connsiteX0" fmla="*/ 0 w 28399"/>
                  <a:gd name="connsiteY0" fmla="*/ 147575 h 147575"/>
                  <a:gd name="connsiteX1" fmla="*/ 0 w 28399"/>
                  <a:gd name="connsiteY1" fmla="*/ 0 h 147575"/>
                </a:gdLst>
                <a:ahLst/>
                <a:cxnLst>
                  <a:cxn ang="0">
                    <a:pos x="connsiteX0" y="connsiteY0"/>
                  </a:cxn>
                  <a:cxn ang="0">
                    <a:pos x="connsiteX1" y="connsiteY1"/>
                  </a:cxn>
                </a:cxnLst>
                <a:rect l="l" t="t" r="r" b="b"/>
                <a:pathLst>
                  <a:path w="28399" h="147575">
                    <a:moveTo>
                      <a:pt x="0" y="147575"/>
                    </a:moveTo>
                    <a:lnTo>
                      <a:pt x="0" y="0"/>
                    </a:lnTo>
                  </a:path>
                </a:pathLst>
              </a:custGeom>
              <a:ln w="56702" cap="flat">
                <a:solidFill>
                  <a:srgbClr val="377EB8"/>
                </a:solidFill>
                <a:prstDash val="solid"/>
                <a:round/>
              </a:ln>
            </p:spPr>
            <p:txBody>
              <a:bodyPr rtlCol="0" anchor="ctr"/>
              <a:lstStyle/>
              <a:p>
                <a:endParaRPr lang="en-US"/>
              </a:p>
            </p:txBody>
          </p:sp>
          <p:sp>
            <p:nvSpPr>
              <p:cNvPr id="51" name="Freeform 50">
                <a:extLst>
                  <a:ext uri="{FF2B5EF4-FFF2-40B4-BE49-F238E27FC236}">
                    <a16:creationId xmlns:a16="http://schemas.microsoft.com/office/drawing/2014/main" id="{B76C2441-FB5C-73E2-639F-37E210B94E1A}"/>
                  </a:ext>
                </a:extLst>
              </p:cNvPr>
              <p:cNvSpPr/>
              <p:nvPr/>
            </p:nvSpPr>
            <p:spPr>
              <a:xfrm>
                <a:off x="5542209" y="2820853"/>
                <a:ext cx="1675570" cy="1079711"/>
              </a:xfrm>
              <a:custGeom>
                <a:avLst/>
                <a:gdLst>
                  <a:gd name="connsiteX0" fmla="*/ 0 w 1675570"/>
                  <a:gd name="connsiteY0" fmla="*/ 1079712 h 1079711"/>
                  <a:gd name="connsiteX1" fmla="*/ 837785 w 1675570"/>
                  <a:gd name="connsiteY1" fmla="*/ 542297 h 1079711"/>
                  <a:gd name="connsiteX2" fmla="*/ 1675571 w 1675570"/>
                  <a:gd name="connsiteY2" fmla="*/ 0 h 1079711"/>
                </a:gdLst>
                <a:ahLst/>
                <a:cxnLst>
                  <a:cxn ang="0">
                    <a:pos x="connsiteX0" y="connsiteY0"/>
                  </a:cxn>
                  <a:cxn ang="0">
                    <a:pos x="connsiteX1" y="connsiteY1"/>
                  </a:cxn>
                  <a:cxn ang="0">
                    <a:pos x="connsiteX2" y="connsiteY2"/>
                  </a:cxn>
                </a:cxnLst>
                <a:rect l="l" t="t" r="r" b="b"/>
                <a:pathLst>
                  <a:path w="1675570" h="1079711">
                    <a:moveTo>
                      <a:pt x="0" y="1079712"/>
                    </a:moveTo>
                    <a:lnTo>
                      <a:pt x="837785" y="542297"/>
                    </a:lnTo>
                    <a:lnTo>
                      <a:pt x="1675571" y="0"/>
                    </a:lnTo>
                  </a:path>
                </a:pathLst>
              </a:custGeom>
              <a:noFill/>
              <a:ln w="56702" cap="flat">
                <a:solidFill>
                  <a:srgbClr val="377EB8"/>
                </a:solidFill>
                <a:prstDash val="solid"/>
                <a:round/>
              </a:ln>
            </p:spPr>
            <p:txBody>
              <a:bodyPr rtlCol="0" anchor="ctr"/>
              <a:lstStyle/>
              <a:p>
                <a:endParaRPr lang="en-US"/>
              </a:p>
            </p:txBody>
          </p:sp>
          <p:sp>
            <p:nvSpPr>
              <p:cNvPr id="52" name="Freeform 51">
                <a:extLst>
                  <a:ext uri="{FF2B5EF4-FFF2-40B4-BE49-F238E27FC236}">
                    <a16:creationId xmlns:a16="http://schemas.microsoft.com/office/drawing/2014/main" id="{B43AD356-7AD0-0BD5-E9E2-FD1DFA0E5580}"/>
                  </a:ext>
                </a:extLst>
              </p:cNvPr>
              <p:cNvSpPr/>
              <p:nvPr/>
            </p:nvSpPr>
            <p:spPr>
              <a:xfrm>
                <a:off x="5513809" y="3872166"/>
                <a:ext cx="56799" cy="56799"/>
              </a:xfrm>
              <a:custGeom>
                <a:avLst/>
                <a:gdLst>
                  <a:gd name="connsiteX0" fmla="*/ 56865 w 56799"/>
                  <a:gd name="connsiteY0" fmla="*/ 28487 h 56799"/>
                  <a:gd name="connsiteX1" fmla="*/ 28465 w 56799"/>
                  <a:gd name="connsiteY1" fmla="*/ 56887 h 56799"/>
                  <a:gd name="connsiteX2" fmla="*/ 66 w 56799"/>
                  <a:gd name="connsiteY2" fmla="*/ 28487 h 56799"/>
                  <a:gd name="connsiteX3" fmla="*/ 28465 w 56799"/>
                  <a:gd name="connsiteY3" fmla="*/ 88 h 56799"/>
                  <a:gd name="connsiteX4" fmla="*/ 56865 w 56799"/>
                  <a:gd name="connsiteY4" fmla="*/ 28487 h 56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99" h="56799">
                    <a:moveTo>
                      <a:pt x="56865" y="28487"/>
                    </a:moveTo>
                    <a:cubicBezTo>
                      <a:pt x="56865" y="44172"/>
                      <a:pt x="44150" y="56887"/>
                      <a:pt x="28465" y="56887"/>
                    </a:cubicBezTo>
                    <a:cubicBezTo>
                      <a:pt x="12780" y="56887"/>
                      <a:pt x="66" y="44172"/>
                      <a:pt x="66" y="28487"/>
                    </a:cubicBezTo>
                    <a:cubicBezTo>
                      <a:pt x="66" y="12802"/>
                      <a:pt x="12780" y="88"/>
                      <a:pt x="28465" y="88"/>
                    </a:cubicBezTo>
                    <a:cubicBezTo>
                      <a:pt x="44150" y="88"/>
                      <a:pt x="56865" y="12802"/>
                      <a:pt x="56865" y="28487"/>
                    </a:cubicBezTo>
                    <a:close/>
                  </a:path>
                </a:pathLst>
              </a:custGeom>
              <a:solidFill>
                <a:srgbClr val="377EB8"/>
              </a:solidFill>
              <a:ln w="56702" cap="flat">
                <a:noFill/>
                <a:prstDash val="solid"/>
                <a:round/>
              </a:ln>
            </p:spPr>
            <p:txBody>
              <a:bodyPr rtlCol="0" anchor="ctr"/>
              <a:lstStyle/>
              <a:p>
                <a:endParaRPr lang="en-US"/>
              </a:p>
            </p:txBody>
          </p:sp>
        </p:grpSp>
        <p:sp>
          <p:nvSpPr>
            <p:cNvPr id="53" name="Freeform 52">
              <a:extLst>
                <a:ext uri="{FF2B5EF4-FFF2-40B4-BE49-F238E27FC236}">
                  <a16:creationId xmlns:a16="http://schemas.microsoft.com/office/drawing/2014/main" id="{B8AB09C8-60C9-8D96-9017-CD3B9473372A}"/>
                </a:ext>
              </a:extLst>
            </p:cNvPr>
            <p:cNvSpPr/>
            <p:nvPr/>
          </p:nvSpPr>
          <p:spPr>
            <a:xfrm>
              <a:off x="6351595" y="3334751"/>
              <a:ext cx="56799" cy="56799"/>
            </a:xfrm>
            <a:custGeom>
              <a:avLst/>
              <a:gdLst>
                <a:gd name="connsiteX0" fmla="*/ 56894 w 56799"/>
                <a:gd name="connsiteY0" fmla="*/ 28468 h 56799"/>
                <a:gd name="connsiteX1" fmla="*/ 28495 w 56799"/>
                <a:gd name="connsiteY1" fmla="*/ 56868 h 56799"/>
                <a:gd name="connsiteX2" fmla="*/ 95 w 56799"/>
                <a:gd name="connsiteY2" fmla="*/ 28468 h 56799"/>
                <a:gd name="connsiteX3" fmla="*/ 28495 w 56799"/>
                <a:gd name="connsiteY3" fmla="*/ 69 h 56799"/>
                <a:gd name="connsiteX4" fmla="*/ 56894 w 56799"/>
                <a:gd name="connsiteY4" fmla="*/ 28468 h 56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99" h="56799">
                  <a:moveTo>
                    <a:pt x="56894" y="28468"/>
                  </a:moveTo>
                  <a:cubicBezTo>
                    <a:pt x="56894" y="44153"/>
                    <a:pt x="44179" y="56868"/>
                    <a:pt x="28495" y="56868"/>
                  </a:cubicBezTo>
                  <a:cubicBezTo>
                    <a:pt x="12810" y="56868"/>
                    <a:pt x="95" y="44153"/>
                    <a:pt x="95" y="28468"/>
                  </a:cubicBezTo>
                  <a:cubicBezTo>
                    <a:pt x="95" y="12784"/>
                    <a:pt x="12810" y="69"/>
                    <a:pt x="28495" y="69"/>
                  </a:cubicBezTo>
                  <a:cubicBezTo>
                    <a:pt x="44179" y="69"/>
                    <a:pt x="56894" y="12784"/>
                    <a:pt x="56894" y="28468"/>
                  </a:cubicBezTo>
                  <a:close/>
                </a:path>
              </a:pathLst>
            </a:custGeom>
            <a:solidFill>
              <a:srgbClr val="377EB8"/>
            </a:solidFill>
            <a:ln w="56702" cap="flat">
              <a:noFill/>
              <a:prstDash val="solid"/>
              <a:round/>
            </a:ln>
          </p:spPr>
          <p:txBody>
            <a:bodyPr rtlCol="0" anchor="ctr"/>
            <a:lstStyle/>
            <a:p>
              <a:endParaRPr lang="en-US"/>
            </a:p>
          </p:txBody>
        </p:sp>
        <p:sp>
          <p:nvSpPr>
            <p:cNvPr id="54" name="Freeform 53">
              <a:extLst>
                <a:ext uri="{FF2B5EF4-FFF2-40B4-BE49-F238E27FC236}">
                  <a16:creationId xmlns:a16="http://schemas.microsoft.com/office/drawing/2014/main" id="{1C9D61C5-C788-7EE0-DAEE-23007084BC11}"/>
                </a:ext>
              </a:extLst>
            </p:cNvPr>
            <p:cNvSpPr/>
            <p:nvPr/>
          </p:nvSpPr>
          <p:spPr>
            <a:xfrm>
              <a:off x="7189380" y="2792454"/>
              <a:ext cx="56799" cy="56799"/>
            </a:xfrm>
            <a:custGeom>
              <a:avLst/>
              <a:gdLst>
                <a:gd name="connsiteX0" fmla="*/ 56924 w 56799"/>
                <a:gd name="connsiteY0" fmla="*/ 28449 h 56799"/>
                <a:gd name="connsiteX1" fmla="*/ 28524 w 56799"/>
                <a:gd name="connsiteY1" fmla="*/ 56849 h 56799"/>
                <a:gd name="connsiteX2" fmla="*/ 125 w 56799"/>
                <a:gd name="connsiteY2" fmla="*/ 28449 h 56799"/>
                <a:gd name="connsiteX3" fmla="*/ 28524 w 56799"/>
                <a:gd name="connsiteY3" fmla="*/ 50 h 56799"/>
                <a:gd name="connsiteX4" fmla="*/ 56924 w 56799"/>
                <a:gd name="connsiteY4" fmla="*/ 28449 h 56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99" h="56799">
                  <a:moveTo>
                    <a:pt x="56924" y="28449"/>
                  </a:moveTo>
                  <a:cubicBezTo>
                    <a:pt x="56924" y="44134"/>
                    <a:pt x="44209" y="56849"/>
                    <a:pt x="28524" y="56849"/>
                  </a:cubicBezTo>
                  <a:cubicBezTo>
                    <a:pt x="12839" y="56849"/>
                    <a:pt x="125" y="44134"/>
                    <a:pt x="125" y="28449"/>
                  </a:cubicBezTo>
                  <a:cubicBezTo>
                    <a:pt x="125" y="12764"/>
                    <a:pt x="12839" y="50"/>
                    <a:pt x="28524" y="50"/>
                  </a:cubicBezTo>
                  <a:cubicBezTo>
                    <a:pt x="44209" y="50"/>
                    <a:pt x="56924" y="12764"/>
                    <a:pt x="56924" y="28449"/>
                  </a:cubicBezTo>
                  <a:close/>
                </a:path>
              </a:pathLst>
            </a:custGeom>
            <a:solidFill>
              <a:srgbClr val="377EB8"/>
            </a:solidFill>
            <a:ln w="56702" cap="flat">
              <a:noFill/>
              <a:prstDash val="solid"/>
              <a:round/>
            </a:ln>
          </p:spPr>
          <p:txBody>
            <a:bodyPr rtlCol="0" anchor="ctr"/>
            <a:lstStyle/>
            <a:p>
              <a:endParaRPr lang="en-US"/>
            </a:p>
          </p:txBody>
        </p:sp>
        <p:sp>
          <p:nvSpPr>
            <p:cNvPr id="55" name="Freeform 54">
              <a:extLst>
                <a:ext uri="{FF2B5EF4-FFF2-40B4-BE49-F238E27FC236}">
                  <a16:creationId xmlns:a16="http://schemas.microsoft.com/office/drawing/2014/main" id="{1152B2B0-7190-79C4-6F07-A4571D327B9F}"/>
                </a:ext>
              </a:extLst>
            </p:cNvPr>
            <p:cNvSpPr/>
            <p:nvPr/>
          </p:nvSpPr>
          <p:spPr>
            <a:xfrm>
              <a:off x="5457010" y="4007847"/>
              <a:ext cx="170397" cy="28399"/>
            </a:xfrm>
            <a:custGeom>
              <a:avLst/>
              <a:gdLst>
                <a:gd name="connsiteX0" fmla="*/ 66 w 170397"/>
                <a:gd name="connsiteY0" fmla="*/ 91 h 28399"/>
                <a:gd name="connsiteX1" fmla="*/ 170463 w 170397"/>
                <a:gd name="connsiteY1" fmla="*/ 91 h 28399"/>
              </a:gdLst>
              <a:ahLst/>
              <a:cxnLst>
                <a:cxn ang="0">
                  <a:pos x="connsiteX0" y="connsiteY0"/>
                </a:cxn>
                <a:cxn ang="0">
                  <a:pos x="connsiteX1" y="connsiteY1"/>
                </a:cxn>
              </a:cxnLst>
              <a:rect l="l" t="t" r="r" b="b"/>
              <a:pathLst>
                <a:path w="170397" h="28399">
                  <a:moveTo>
                    <a:pt x="66" y="91"/>
                  </a:moveTo>
                  <a:lnTo>
                    <a:pt x="170463" y="91"/>
                  </a:lnTo>
                </a:path>
              </a:pathLst>
            </a:custGeom>
            <a:solidFill>
              <a:srgbClr val="377EB8"/>
            </a:solidFill>
            <a:ln w="28351" cap="sq">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300AADEA-A79E-68D0-46CC-8B582EB958D8}"/>
                </a:ext>
              </a:extLst>
            </p:cNvPr>
            <p:cNvSpPr/>
            <p:nvPr/>
          </p:nvSpPr>
          <p:spPr>
            <a:xfrm>
              <a:off x="5457010" y="4007847"/>
              <a:ext cx="170397" cy="28399"/>
            </a:xfrm>
            <a:custGeom>
              <a:avLst/>
              <a:gdLst>
                <a:gd name="connsiteX0" fmla="*/ 66 w 170397"/>
                <a:gd name="connsiteY0" fmla="*/ 91 h 28399"/>
                <a:gd name="connsiteX1" fmla="*/ 170463 w 170397"/>
                <a:gd name="connsiteY1" fmla="*/ 91 h 28399"/>
              </a:gdLst>
              <a:ahLst/>
              <a:cxnLst>
                <a:cxn ang="0">
                  <a:pos x="connsiteX0" y="connsiteY0"/>
                </a:cxn>
                <a:cxn ang="0">
                  <a:pos x="connsiteX1" y="connsiteY1"/>
                </a:cxn>
              </a:cxnLst>
              <a:rect l="l" t="t" r="r" b="b"/>
              <a:pathLst>
                <a:path w="170397" h="28399">
                  <a:moveTo>
                    <a:pt x="66" y="91"/>
                  </a:moveTo>
                  <a:lnTo>
                    <a:pt x="170463" y="91"/>
                  </a:lnTo>
                </a:path>
              </a:pathLst>
            </a:custGeom>
            <a:noFill/>
            <a:ln w="56702" cap="flat">
              <a:solidFill>
                <a:srgbClr val="377EB8"/>
              </a:solid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9F396468-62B4-D55D-D980-B6534A5DC104}"/>
                </a:ext>
              </a:extLst>
            </p:cNvPr>
            <p:cNvSpPr/>
            <p:nvPr/>
          </p:nvSpPr>
          <p:spPr>
            <a:xfrm>
              <a:off x="6294796" y="3483777"/>
              <a:ext cx="170397" cy="28399"/>
            </a:xfrm>
            <a:custGeom>
              <a:avLst/>
              <a:gdLst>
                <a:gd name="connsiteX0" fmla="*/ 95 w 170397"/>
                <a:gd name="connsiteY0" fmla="*/ 73 h 28399"/>
                <a:gd name="connsiteX1" fmla="*/ 170492 w 170397"/>
                <a:gd name="connsiteY1" fmla="*/ 73 h 28399"/>
              </a:gdLst>
              <a:ahLst/>
              <a:cxnLst>
                <a:cxn ang="0">
                  <a:pos x="connsiteX0" y="connsiteY0"/>
                </a:cxn>
                <a:cxn ang="0">
                  <a:pos x="connsiteX1" y="connsiteY1"/>
                </a:cxn>
              </a:cxnLst>
              <a:rect l="l" t="t" r="r" b="b"/>
              <a:pathLst>
                <a:path w="170397" h="28399">
                  <a:moveTo>
                    <a:pt x="95" y="73"/>
                  </a:moveTo>
                  <a:lnTo>
                    <a:pt x="170492" y="73"/>
                  </a:lnTo>
                </a:path>
              </a:pathLst>
            </a:custGeom>
            <a:solidFill>
              <a:srgbClr val="377EB8"/>
            </a:solidFill>
            <a:ln w="28351" cap="sq">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A2005DF5-DAF7-9258-6FAC-83240ED53159}"/>
                </a:ext>
              </a:extLst>
            </p:cNvPr>
            <p:cNvSpPr/>
            <p:nvPr/>
          </p:nvSpPr>
          <p:spPr>
            <a:xfrm>
              <a:off x="6294796" y="3483777"/>
              <a:ext cx="170397" cy="28399"/>
            </a:xfrm>
            <a:custGeom>
              <a:avLst/>
              <a:gdLst>
                <a:gd name="connsiteX0" fmla="*/ 95 w 170397"/>
                <a:gd name="connsiteY0" fmla="*/ 73 h 28399"/>
                <a:gd name="connsiteX1" fmla="*/ 170492 w 170397"/>
                <a:gd name="connsiteY1" fmla="*/ 73 h 28399"/>
              </a:gdLst>
              <a:ahLst/>
              <a:cxnLst>
                <a:cxn ang="0">
                  <a:pos x="connsiteX0" y="connsiteY0"/>
                </a:cxn>
                <a:cxn ang="0">
                  <a:pos x="connsiteX1" y="connsiteY1"/>
                </a:cxn>
              </a:cxnLst>
              <a:rect l="l" t="t" r="r" b="b"/>
              <a:pathLst>
                <a:path w="170397" h="28399">
                  <a:moveTo>
                    <a:pt x="95" y="73"/>
                  </a:moveTo>
                  <a:lnTo>
                    <a:pt x="170492" y="73"/>
                  </a:lnTo>
                </a:path>
              </a:pathLst>
            </a:custGeom>
            <a:noFill/>
            <a:ln w="56702" cap="flat">
              <a:solidFill>
                <a:srgbClr val="377EB8"/>
              </a:solid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DD68F002-4C9A-5C63-1C81-98E85DCF320B}"/>
                </a:ext>
              </a:extLst>
            </p:cNvPr>
            <p:cNvSpPr/>
            <p:nvPr/>
          </p:nvSpPr>
          <p:spPr>
            <a:xfrm>
              <a:off x="7132581" y="2968428"/>
              <a:ext cx="170397" cy="28399"/>
            </a:xfrm>
            <a:custGeom>
              <a:avLst/>
              <a:gdLst>
                <a:gd name="connsiteX0" fmla="*/ 125 w 170397"/>
                <a:gd name="connsiteY0" fmla="*/ 55 h 28399"/>
                <a:gd name="connsiteX1" fmla="*/ 170522 w 170397"/>
                <a:gd name="connsiteY1" fmla="*/ 55 h 28399"/>
              </a:gdLst>
              <a:ahLst/>
              <a:cxnLst>
                <a:cxn ang="0">
                  <a:pos x="connsiteX0" y="connsiteY0"/>
                </a:cxn>
                <a:cxn ang="0">
                  <a:pos x="connsiteX1" y="connsiteY1"/>
                </a:cxn>
              </a:cxnLst>
              <a:rect l="l" t="t" r="r" b="b"/>
              <a:pathLst>
                <a:path w="170397" h="28399">
                  <a:moveTo>
                    <a:pt x="125" y="55"/>
                  </a:moveTo>
                  <a:lnTo>
                    <a:pt x="170522" y="55"/>
                  </a:lnTo>
                </a:path>
              </a:pathLst>
            </a:custGeom>
            <a:solidFill>
              <a:srgbClr val="377EB8"/>
            </a:solidFill>
            <a:ln w="28351" cap="sq">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4F325470-288F-C16E-CFEB-D6575ED133CC}"/>
                </a:ext>
              </a:extLst>
            </p:cNvPr>
            <p:cNvSpPr/>
            <p:nvPr/>
          </p:nvSpPr>
          <p:spPr>
            <a:xfrm>
              <a:off x="7132581" y="2968428"/>
              <a:ext cx="170397" cy="28399"/>
            </a:xfrm>
            <a:custGeom>
              <a:avLst/>
              <a:gdLst>
                <a:gd name="connsiteX0" fmla="*/ 125 w 170397"/>
                <a:gd name="connsiteY0" fmla="*/ 55 h 28399"/>
                <a:gd name="connsiteX1" fmla="*/ 170522 w 170397"/>
                <a:gd name="connsiteY1" fmla="*/ 55 h 28399"/>
              </a:gdLst>
              <a:ahLst/>
              <a:cxnLst>
                <a:cxn ang="0">
                  <a:pos x="connsiteX0" y="connsiteY0"/>
                </a:cxn>
                <a:cxn ang="0">
                  <a:pos x="connsiteX1" y="connsiteY1"/>
                </a:cxn>
              </a:cxnLst>
              <a:rect l="l" t="t" r="r" b="b"/>
              <a:pathLst>
                <a:path w="170397" h="28399">
                  <a:moveTo>
                    <a:pt x="125" y="55"/>
                  </a:moveTo>
                  <a:lnTo>
                    <a:pt x="170522" y="55"/>
                  </a:lnTo>
                </a:path>
              </a:pathLst>
            </a:custGeom>
            <a:noFill/>
            <a:ln w="56702" cap="flat">
              <a:solidFill>
                <a:srgbClr val="377EB8"/>
              </a:solid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DBD56113-07FF-32B1-D997-AEA1AE3DCB94}"/>
                </a:ext>
              </a:extLst>
            </p:cNvPr>
            <p:cNvSpPr/>
            <p:nvPr/>
          </p:nvSpPr>
          <p:spPr>
            <a:xfrm>
              <a:off x="5457010" y="3793280"/>
              <a:ext cx="170397" cy="28399"/>
            </a:xfrm>
            <a:custGeom>
              <a:avLst/>
              <a:gdLst>
                <a:gd name="connsiteX0" fmla="*/ 66 w 170397"/>
                <a:gd name="connsiteY0" fmla="*/ 84 h 28399"/>
                <a:gd name="connsiteX1" fmla="*/ 170463 w 170397"/>
                <a:gd name="connsiteY1" fmla="*/ 84 h 28399"/>
              </a:gdLst>
              <a:ahLst/>
              <a:cxnLst>
                <a:cxn ang="0">
                  <a:pos x="connsiteX0" y="connsiteY0"/>
                </a:cxn>
                <a:cxn ang="0">
                  <a:pos x="connsiteX1" y="connsiteY1"/>
                </a:cxn>
              </a:cxnLst>
              <a:rect l="l" t="t" r="r" b="b"/>
              <a:pathLst>
                <a:path w="170397" h="28399">
                  <a:moveTo>
                    <a:pt x="66" y="84"/>
                  </a:moveTo>
                  <a:lnTo>
                    <a:pt x="170463" y="84"/>
                  </a:lnTo>
                </a:path>
              </a:pathLst>
            </a:custGeom>
            <a:solidFill>
              <a:srgbClr val="377EB8"/>
            </a:solidFill>
            <a:ln w="28351" cap="sq">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18EEC7A7-F88A-8CBE-59BA-A838D6EBE46C}"/>
                </a:ext>
              </a:extLst>
            </p:cNvPr>
            <p:cNvSpPr/>
            <p:nvPr/>
          </p:nvSpPr>
          <p:spPr>
            <a:xfrm>
              <a:off x="5457010" y="3793280"/>
              <a:ext cx="170397" cy="28399"/>
            </a:xfrm>
            <a:custGeom>
              <a:avLst/>
              <a:gdLst>
                <a:gd name="connsiteX0" fmla="*/ 66 w 170397"/>
                <a:gd name="connsiteY0" fmla="*/ 84 h 28399"/>
                <a:gd name="connsiteX1" fmla="*/ 170463 w 170397"/>
                <a:gd name="connsiteY1" fmla="*/ 84 h 28399"/>
              </a:gdLst>
              <a:ahLst/>
              <a:cxnLst>
                <a:cxn ang="0">
                  <a:pos x="connsiteX0" y="connsiteY0"/>
                </a:cxn>
                <a:cxn ang="0">
                  <a:pos x="connsiteX1" y="connsiteY1"/>
                </a:cxn>
              </a:cxnLst>
              <a:rect l="l" t="t" r="r" b="b"/>
              <a:pathLst>
                <a:path w="170397" h="28399">
                  <a:moveTo>
                    <a:pt x="66" y="84"/>
                  </a:moveTo>
                  <a:lnTo>
                    <a:pt x="170463" y="84"/>
                  </a:lnTo>
                </a:path>
              </a:pathLst>
            </a:custGeom>
            <a:noFill/>
            <a:ln w="56702" cap="flat">
              <a:solidFill>
                <a:srgbClr val="377EB8"/>
              </a:solid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2729512-A873-6623-2C2B-AE7A3B51F09E}"/>
                </a:ext>
              </a:extLst>
            </p:cNvPr>
            <p:cNvSpPr/>
            <p:nvPr/>
          </p:nvSpPr>
          <p:spPr>
            <a:xfrm>
              <a:off x="6294796" y="3242523"/>
              <a:ext cx="170397" cy="28399"/>
            </a:xfrm>
            <a:custGeom>
              <a:avLst/>
              <a:gdLst>
                <a:gd name="connsiteX0" fmla="*/ 95 w 170397"/>
                <a:gd name="connsiteY0" fmla="*/ 64 h 28399"/>
                <a:gd name="connsiteX1" fmla="*/ 170492 w 170397"/>
                <a:gd name="connsiteY1" fmla="*/ 64 h 28399"/>
              </a:gdLst>
              <a:ahLst/>
              <a:cxnLst>
                <a:cxn ang="0">
                  <a:pos x="connsiteX0" y="connsiteY0"/>
                </a:cxn>
                <a:cxn ang="0">
                  <a:pos x="connsiteX1" y="connsiteY1"/>
                </a:cxn>
              </a:cxnLst>
              <a:rect l="l" t="t" r="r" b="b"/>
              <a:pathLst>
                <a:path w="170397" h="28399">
                  <a:moveTo>
                    <a:pt x="95" y="64"/>
                  </a:moveTo>
                  <a:lnTo>
                    <a:pt x="170492" y="64"/>
                  </a:lnTo>
                </a:path>
              </a:pathLst>
            </a:custGeom>
            <a:solidFill>
              <a:srgbClr val="377EB8"/>
            </a:solidFill>
            <a:ln w="28351" cap="sq">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8D5F6B90-0DEA-EEEA-0482-FD3B005F9DF2}"/>
                </a:ext>
              </a:extLst>
            </p:cNvPr>
            <p:cNvSpPr/>
            <p:nvPr/>
          </p:nvSpPr>
          <p:spPr>
            <a:xfrm>
              <a:off x="6294796" y="3242523"/>
              <a:ext cx="170397" cy="28399"/>
            </a:xfrm>
            <a:custGeom>
              <a:avLst/>
              <a:gdLst>
                <a:gd name="connsiteX0" fmla="*/ 95 w 170397"/>
                <a:gd name="connsiteY0" fmla="*/ 64 h 28399"/>
                <a:gd name="connsiteX1" fmla="*/ 170492 w 170397"/>
                <a:gd name="connsiteY1" fmla="*/ 64 h 28399"/>
              </a:gdLst>
              <a:ahLst/>
              <a:cxnLst>
                <a:cxn ang="0">
                  <a:pos x="connsiteX0" y="connsiteY0"/>
                </a:cxn>
                <a:cxn ang="0">
                  <a:pos x="connsiteX1" y="connsiteY1"/>
                </a:cxn>
              </a:cxnLst>
              <a:rect l="l" t="t" r="r" b="b"/>
              <a:pathLst>
                <a:path w="170397" h="28399">
                  <a:moveTo>
                    <a:pt x="95" y="64"/>
                  </a:moveTo>
                  <a:lnTo>
                    <a:pt x="170492" y="64"/>
                  </a:lnTo>
                </a:path>
              </a:pathLst>
            </a:custGeom>
            <a:noFill/>
            <a:ln w="56702" cap="flat">
              <a:solidFill>
                <a:srgbClr val="377EB8"/>
              </a:solid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D9DBA901-E5EF-F959-4D2C-2A49677395BF}"/>
                </a:ext>
              </a:extLst>
            </p:cNvPr>
            <p:cNvSpPr/>
            <p:nvPr/>
          </p:nvSpPr>
          <p:spPr>
            <a:xfrm>
              <a:off x="7132581" y="2673278"/>
              <a:ext cx="170397" cy="28399"/>
            </a:xfrm>
            <a:custGeom>
              <a:avLst/>
              <a:gdLst>
                <a:gd name="connsiteX0" fmla="*/ 125 w 170397"/>
                <a:gd name="connsiteY0" fmla="*/ 44 h 28399"/>
                <a:gd name="connsiteX1" fmla="*/ 170522 w 170397"/>
                <a:gd name="connsiteY1" fmla="*/ 44 h 28399"/>
              </a:gdLst>
              <a:ahLst/>
              <a:cxnLst>
                <a:cxn ang="0">
                  <a:pos x="connsiteX0" y="connsiteY0"/>
                </a:cxn>
                <a:cxn ang="0">
                  <a:pos x="connsiteX1" y="connsiteY1"/>
                </a:cxn>
              </a:cxnLst>
              <a:rect l="l" t="t" r="r" b="b"/>
              <a:pathLst>
                <a:path w="170397" h="28399">
                  <a:moveTo>
                    <a:pt x="125" y="44"/>
                  </a:moveTo>
                  <a:lnTo>
                    <a:pt x="170522" y="44"/>
                  </a:lnTo>
                </a:path>
              </a:pathLst>
            </a:custGeom>
            <a:solidFill>
              <a:srgbClr val="377EB8"/>
            </a:solidFill>
            <a:ln w="28351" cap="sq">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ABC565AA-5A30-7158-BF93-CF608191349A}"/>
                </a:ext>
              </a:extLst>
            </p:cNvPr>
            <p:cNvSpPr/>
            <p:nvPr/>
          </p:nvSpPr>
          <p:spPr>
            <a:xfrm>
              <a:off x="7132581" y="2673278"/>
              <a:ext cx="170397" cy="28399"/>
            </a:xfrm>
            <a:custGeom>
              <a:avLst/>
              <a:gdLst>
                <a:gd name="connsiteX0" fmla="*/ 125 w 170397"/>
                <a:gd name="connsiteY0" fmla="*/ 44 h 28399"/>
                <a:gd name="connsiteX1" fmla="*/ 170522 w 170397"/>
                <a:gd name="connsiteY1" fmla="*/ 44 h 28399"/>
              </a:gdLst>
              <a:ahLst/>
              <a:cxnLst>
                <a:cxn ang="0">
                  <a:pos x="connsiteX0" y="connsiteY0"/>
                </a:cxn>
                <a:cxn ang="0">
                  <a:pos x="connsiteX1" y="connsiteY1"/>
                </a:cxn>
              </a:cxnLst>
              <a:rect l="l" t="t" r="r" b="b"/>
              <a:pathLst>
                <a:path w="170397" h="28399">
                  <a:moveTo>
                    <a:pt x="125" y="44"/>
                  </a:moveTo>
                  <a:lnTo>
                    <a:pt x="170522" y="44"/>
                  </a:lnTo>
                </a:path>
              </a:pathLst>
            </a:custGeom>
            <a:noFill/>
            <a:ln w="56702" cap="flat">
              <a:solidFill>
                <a:srgbClr val="377EB8"/>
              </a:solidFill>
              <a:prstDash val="solid"/>
              <a:miter/>
            </a:ln>
          </p:spPr>
          <p:txBody>
            <a:bodyPr rtlCol="0" anchor="ctr"/>
            <a:lstStyle/>
            <a:p>
              <a:endParaRPr lang="en-US"/>
            </a:p>
          </p:txBody>
        </p:sp>
        <p:grpSp>
          <p:nvGrpSpPr>
            <p:cNvPr id="67" name="Graphic 5">
              <a:extLst>
                <a:ext uri="{FF2B5EF4-FFF2-40B4-BE49-F238E27FC236}">
                  <a16:creationId xmlns:a16="http://schemas.microsoft.com/office/drawing/2014/main" id="{22900EF8-8C5E-D08F-A5CB-D1B2F842E413}"/>
                </a:ext>
              </a:extLst>
            </p:cNvPr>
            <p:cNvGrpSpPr/>
            <p:nvPr/>
          </p:nvGrpSpPr>
          <p:grpSpPr>
            <a:xfrm>
              <a:off x="5513809" y="2241452"/>
              <a:ext cx="1703970" cy="1358731"/>
              <a:chOff x="5513809" y="2241452"/>
              <a:chExt cx="1703970" cy="1358731"/>
            </a:xfrm>
          </p:grpSpPr>
          <p:sp>
            <p:nvSpPr>
              <p:cNvPr id="68" name="Freeform 67">
                <a:extLst>
                  <a:ext uri="{FF2B5EF4-FFF2-40B4-BE49-F238E27FC236}">
                    <a16:creationId xmlns:a16="http://schemas.microsoft.com/office/drawing/2014/main" id="{3175FFE2-BC6E-2E6F-D3ED-E9A6A53A7ABE}"/>
                  </a:ext>
                </a:extLst>
              </p:cNvPr>
              <p:cNvSpPr/>
              <p:nvPr/>
            </p:nvSpPr>
            <p:spPr>
              <a:xfrm>
                <a:off x="5542209" y="3492998"/>
                <a:ext cx="28399" cy="107185"/>
              </a:xfrm>
              <a:custGeom>
                <a:avLst/>
                <a:gdLst>
                  <a:gd name="connsiteX0" fmla="*/ 0 w 28399"/>
                  <a:gd name="connsiteY0" fmla="*/ 0 h 107185"/>
                  <a:gd name="connsiteX1" fmla="*/ 0 w 28399"/>
                  <a:gd name="connsiteY1" fmla="*/ 107185 h 107185"/>
                </a:gdLst>
                <a:ahLst/>
                <a:cxnLst>
                  <a:cxn ang="0">
                    <a:pos x="connsiteX0" y="connsiteY0"/>
                  </a:cxn>
                  <a:cxn ang="0">
                    <a:pos x="connsiteX1" y="connsiteY1"/>
                  </a:cxn>
                </a:cxnLst>
                <a:rect l="l" t="t" r="r" b="b"/>
                <a:pathLst>
                  <a:path w="28399" h="107185">
                    <a:moveTo>
                      <a:pt x="0" y="0"/>
                    </a:moveTo>
                    <a:lnTo>
                      <a:pt x="0" y="107185"/>
                    </a:lnTo>
                  </a:path>
                </a:pathLst>
              </a:custGeom>
              <a:ln w="56702" cap="flat">
                <a:solidFill>
                  <a:srgbClr val="4DAF4A"/>
                </a:solidFill>
                <a:prstDash val="solid"/>
                <a:round/>
              </a:ln>
            </p:spPr>
            <p:txBody>
              <a:bodyPr rtlCol="0" anchor="ctr"/>
              <a:lstStyle/>
              <a:p>
                <a:endParaRPr lang="en-US"/>
              </a:p>
            </p:txBody>
          </p:sp>
          <p:sp>
            <p:nvSpPr>
              <p:cNvPr id="69" name="Freeform 68">
                <a:extLst>
                  <a:ext uri="{FF2B5EF4-FFF2-40B4-BE49-F238E27FC236}">
                    <a16:creationId xmlns:a16="http://schemas.microsoft.com/office/drawing/2014/main" id="{2A533677-949B-34DC-CA41-4D45059D54EA}"/>
                  </a:ext>
                </a:extLst>
              </p:cNvPr>
              <p:cNvSpPr/>
              <p:nvPr/>
            </p:nvSpPr>
            <p:spPr>
              <a:xfrm>
                <a:off x="6379994" y="2947810"/>
                <a:ext cx="28399" cy="117633"/>
              </a:xfrm>
              <a:custGeom>
                <a:avLst/>
                <a:gdLst>
                  <a:gd name="connsiteX0" fmla="*/ 0 w 28399"/>
                  <a:gd name="connsiteY0" fmla="*/ 0 h 117633"/>
                  <a:gd name="connsiteX1" fmla="*/ 0 w 28399"/>
                  <a:gd name="connsiteY1" fmla="*/ 117634 h 117633"/>
                </a:gdLst>
                <a:ahLst/>
                <a:cxnLst>
                  <a:cxn ang="0">
                    <a:pos x="connsiteX0" y="connsiteY0"/>
                  </a:cxn>
                  <a:cxn ang="0">
                    <a:pos x="connsiteX1" y="connsiteY1"/>
                  </a:cxn>
                </a:cxnLst>
                <a:rect l="l" t="t" r="r" b="b"/>
                <a:pathLst>
                  <a:path w="28399" h="117633">
                    <a:moveTo>
                      <a:pt x="0" y="0"/>
                    </a:moveTo>
                    <a:lnTo>
                      <a:pt x="0" y="117634"/>
                    </a:lnTo>
                  </a:path>
                </a:pathLst>
              </a:custGeom>
              <a:ln w="56702" cap="flat">
                <a:solidFill>
                  <a:srgbClr val="4DAF4A"/>
                </a:solidFill>
                <a:prstDash val="solid"/>
                <a:round/>
              </a:ln>
            </p:spPr>
            <p:txBody>
              <a:bodyPr rtlCol="0" anchor="ctr"/>
              <a:lstStyle/>
              <a:p>
                <a:endParaRPr lang="en-US"/>
              </a:p>
            </p:txBody>
          </p:sp>
          <p:sp>
            <p:nvSpPr>
              <p:cNvPr id="70" name="Freeform 69">
                <a:extLst>
                  <a:ext uri="{FF2B5EF4-FFF2-40B4-BE49-F238E27FC236}">
                    <a16:creationId xmlns:a16="http://schemas.microsoft.com/office/drawing/2014/main" id="{7944B5C5-A1C6-B27A-FD41-74185C76EFCE}"/>
                  </a:ext>
                </a:extLst>
              </p:cNvPr>
              <p:cNvSpPr/>
              <p:nvPr/>
            </p:nvSpPr>
            <p:spPr>
              <a:xfrm>
                <a:off x="7217779" y="2366364"/>
                <a:ext cx="28399" cy="124915"/>
              </a:xfrm>
              <a:custGeom>
                <a:avLst/>
                <a:gdLst>
                  <a:gd name="connsiteX0" fmla="*/ 0 w 28399"/>
                  <a:gd name="connsiteY0" fmla="*/ 0 h 124915"/>
                  <a:gd name="connsiteX1" fmla="*/ 0 w 28399"/>
                  <a:gd name="connsiteY1" fmla="*/ 124915 h 124915"/>
                </a:gdLst>
                <a:ahLst/>
                <a:cxnLst>
                  <a:cxn ang="0">
                    <a:pos x="connsiteX0" y="connsiteY0"/>
                  </a:cxn>
                  <a:cxn ang="0">
                    <a:pos x="connsiteX1" y="connsiteY1"/>
                  </a:cxn>
                </a:cxnLst>
                <a:rect l="l" t="t" r="r" b="b"/>
                <a:pathLst>
                  <a:path w="28399" h="124915">
                    <a:moveTo>
                      <a:pt x="0" y="0"/>
                    </a:moveTo>
                    <a:lnTo>
                      <a:pt x="0" y="124915"/>
                    </a:lnTo>
                  </a:path>
                </a:pathLst>
              </a:custGeom>
              <a:ln w="56702" cap="flat">
                <a:solidFill>
                  <a:srgbClr val="4DAF4A"/>
                </a:solidFill>
                <a:prstDash val="solid"/>
                <a:round/>
              </a:ln>
            </p:spPr>
            <p:txBody>
              <a:bodyPr rtlCol="0" anchor="ctr"/>
              <a:lstStyle/>
              <a:p>
                <a:endParaRPr lang="en-US"/>
              </a:p>
            </p:txBody>
          </p:sp>
          <p:sp>
            <p:nvSpPr>
              <p:cNvPr id="71" name="Freeform 70">
                <a:extLst>
                  <a:ext uri="{FF2B5EF4-FFF2-40B4-BE49-F238E27FC236}">
                    <a16:creationId xmlns:a16="http://schemas.microsoft.com/office/drawing/2014/main" id="{F1DD1D37-2F46-D758-A0B6-499F852B6C59}"/>
                  </a:ext>
                </a:extLst>
              </p:cNvPr>
              <p:cNvSpPr/>
              <p:nvPr/>
            </p:nvSpPr>
            <p:spPr>
              <a:xfrm>
                <a:off x="5542209" y="3385816"/>
                <a:ext cx="28399" cy="107182"/>
              </a:xfrm>
              <a:custGeom>
                <a:avLst/>
                <a:gdLst>
                  <a:gd name="connsiteX0" fmla="*/ 0 w 28399"/>
                  <a:gd name="connsiteY0" fmla="*/ 107183 h 107182"/>
                  <a:gd name="connsiteX1" fmla="*/ 0 w 28399"/>
                  <a:gd name="connsiteY1" fmla="*/ 0 h 107182"/>
                </a:gdLst>
                <a:ahLst/>
                <a:cxnLst>
                  <a:cxn ang="0">
                    <a:pos x="connsiteX0" y="connsiteY0"/>
                  </a:cxn>
                  <a:cxn ang="0">
                    <a:pos x="connsiteX1" y="connsiteY1"/>
                  </a:cxn>
                </a:cxnLst>
                <a:rect l="l" t="t" r="r" b="b"/>
                <a:pathLst>
                  <a:path w="28399" h="107182">
                    <a:moveTo>
                      <a:pt x="0" y="107183"/>
                    </a:moveTo>
                    <a:lnTo>
                      <a:pt x="0" y="0"/>
                    </a:lnTo>
                  </a:path>
                </a:pathLst>
              </a:custGeom>
              <a:ln w="56702" cap="flat">
                <a:solidFill>
                  <a:srgbClr val="4DAF4A"/>
                </a:solidFill>
                <a:prstDash val="solid"/>
                <a:round/>
              </a:ln>
            </p:spPr>
            <p:txBody>
              <a:bodyPr rtlCol="0" anchor="ctr"/>
              <a:lstStyle/>
              <a:p>
                <a:endParaRPr lang="en-US"/>
              </a:p>
            </p:txBody>
          </p:sp>
          <p:sp>
            <p:nvSpPr>
              <p:cNvPr id="72" name="Freeform 71">
                <a:extLst>
                  <a:ext uri="{FF2B5EF4-FFF2-40B4-BE49-F238E27FC236}">
                    <a16:creationId xmlns:a16="http://schemas.microsoft.com/office/drawing/2014/main" id="{FE18D6A2-527C-2B17-EF91-827A537DCADD}"/>
                  </a:ext>
                </a:extLst>
              </p:cNvPr>
              <p:cNvSpPr/>
              <p:nvPr/>
            </p:nvSpPr>
            <p:spPr>
              <a:xfrm>
                <a:off x="6379994" y="2830177"/>
                <a:ext cx="28399" cy="117633"/>
              </a:xfrm>
              <a:custGeom>
                <a:avLst/>
                <a:gdLst>
                  <a:gd name="connsiteX0" fmla="*/ 0 w 28399"/>
                  <a:gd name="connsiteY0" fmla="*/ 117634 h 117633"/>
                  <a:gd name="connsiteX1" fmla="*/ 0 w 28399"/>
                  <a:gd name="connsiteY1" fmla="*/ 0 h 117633"/>
                </a:gdLst>
                <a:ahLst/>
                <a:cxnLst>
                  <a:cxn ang="0">
                    <a:pos x="connsiteX0" y="connsiteY0"/>
                  </a:cxn>
                  <a:cxn ang="0">
                    <a:pos x="connsiteX1" y="connsiteY1"/>
                  </a:cxn>
                </a:cxnLst>
                <a:rect l="l" t="t" r="r" b="b"/>
                <a:pathLst>
                  <a:path w="28399" h="117633">
                    <a:moveTo>
                      <a:pt x="0" y="117634"/>
                    </a:moveTo>
                    <a:lnTo>
                      <a:pt x="0" y="0"/>
                    </a:lnTo>
                  </a:path>
                </a:pathLst>
              </a:custGeom>
              <a:ln w="56702" cap="flat">
                <a:solidFill>
                  <a:srgbClr val="4DAF4A"/>
                </a:solidFill>
                <a:prstDash val="solid"/>
                <a:round/>
              </a:ln>
            </p:spPr>
            <p:txBody>
              <a:bodyPr rtlCol="0" anchor="ctr"/>
              <a:lstStyle/>
              <a:p>
                <a:endParaRPr lang="en-US"/>
              </a:p>
            </p:txBody>
          </p:sp>
          <p:sp>
            <p:nvSpPr>
              <p:cNvPr id="73" name="Freeform 72">
                <a:extLst>
                  <a:ext uri="{FF2B5EF4-FFF2-40B4-BE49-F238E27FC236}">
                    <a16:creationId xmlns:a16="http://schemas.microsoft.com/office/drawing/2014/main" id="{D911A5AA-4860-B956-7E72-DBA246C3B221}"/>
                  </a:ext>
                </a:extLst>
              </p:cNvPr>
              <p:cNvSpPr/>
              <p:nvPr/>
            </p:nvSpPr>
            <p:spPr>
              <a:xfrm>
                <a:off x="7217779" y="2241452"/>
                <a:ext cx="28399" cy="124912"/>
              </a:xfrm>
              <a:custGeom>
                <a:avLst/>
                <a:gdLst>
                  <a:gd name="connsiteX0" fmla="*/ 0 w 28399"/>
                  <a:gd name="connsiteY0" fmla="*/ 124912 h 124912"/>
                  <a:gd name="connsiteX1" fmla="*/ 0 w 28399"/>
                  <a:gd name="connsiteY1" fmla="*/ 0 h 124912"/>
                </a:gdLst>
                <a:ahLst/>
                <a:cxnLst>
                  <a:cxn ang="0">
                    <a:pos x="connsiteX0" y="connsiteY0"/>
                  </a:cxn>
                  <a:cxn ang="0">
                    <a:pos x="connsiteX1" y="connsiteY1"/>
                  </a:cxn>
                </a:cxnLst>
                <a:rect l="l" t="t" r="r" b="b"/>
                <a:pathLst>
                  <a:path w="28399" h="124912">
                    <a:moveTo>
                      <a:pt x="0" y="124912"/>
                    </a:moveTo>
                    <a:lnTo>
                      <a:pt x="0" y="0"/>
                    </a:lnTo>
                  </a:path>
                </a:pathLst>
              </a:custGeom>
              <a:ln w="56702" cap="flat">
                <a:solidFill>
                  <a:srgbClr val="4DAF4A"/>
                </a:solidFill>
                <a:prstDash val="solid"/>
                <a:round/>
              </a:ln>
            </p:spPr>
            <p:txBody>
              <a:bodyPr rtlCol="0" anchor="ctr"/>
              <a:lstStyle/>
              <a:p>
                <a:endParaRPr lang="en-US"/>
              </a:p>
            </p:txBody>
          </p:sp>
          <p:sp>
            <p:nvSpPr>
              <p:cNvPr id="74" name="Freeform 73">
                <a:extLst>
                  <a:ext uri="{FF2B5EF4-FFF2-40B4-BE49-F238E27FC236}">
                    <a16:creationId xmlns:a16="http://schemas.microsoft.com/office/drawing/2014/main" id="{4CE5CF61-995B-CD08-6EB0-2627993224B8}"/>
                  </a:ext>
                </a:extLst>
              </p:cNvPr>
              <p:cNvSpPr/>
              <p:nvPr/>
            </p:nvSpPr>
            <p:spPr>
              <a:xfrm>
                <a:off x="5542209" y="2366364"/>
                <a:ext cx="1675570" cy="1126633"/>
              </a:xfrm>
              <a:custGeom>
                <a:avLst/>
                <a:gdLst>
                  <a:gd name="connsiteX0" fmla="*/ 0 w 1675570"/>
                  <a:gd name="connsiteY0" fmla="*/ 1126634 h 1126633"/>
                  <a:gd name="connsiteX1" fmla="*/ 837785 w 1675570"/>
                  <a:gd name="connsiteY1" fmla="*/ 581446 h 1126633"/>
                  <a:gd name="connsiteX2" fmla="*/ 1675571 w 1675570"/>
                  <a:gd name="connsiteY2" fmla="*/ 0 h 1126633"/>
                </a:gdLst>
                <a:ahLst/>
                <a:cxnLst>
                  <a:cxn ang="0">
                    <a:pos x="connsiteX0" y="connsiteY0"/>
                  </a:cxn>
                  <a:cxn ang="0">
                    <a:pos x="connsiteX1" y="connsiteY1"/>
                  </a:cxn>
                  <a:cxn ang="0">
                    <a:pos x="connsiteX2" y="connsiteY2"/>
                  </a:cxn>
                </a:cxnLst>
                <a:rect l="l" t="t" r="r" b="b"/>
                <a:pathLst>
                  <a:path w="1675570" h="1126633">
                    <a:moveTo>
                      <a:pt x="0" y="1126634"/>
                    </a:moveTo>
                    <a:lnTo>
                      <a:pt x="837785" y="581446"/>
                    </a:lnTo>
                    <a:lnTo>
                      <a:pt x="1675571" y="0"/>
                    </a:lnTo>
                  </a:path>
                </a:pathLst>
              </a:custGeom>
              <a:noFill/>
              <a:ln w="56702" cap="flat">
                <a:solidFill>
                  <a:srgbClr val="4DAF4A"/>
                </a:solidFill>
                <a:prstDash val="solid"/>
                <a:round/>
              </a:ln>
            </p:spPr>
            <p:txBody>
              <a:bodyPr rtlCol="0" anchor="ctr"/>
              <a:lstStyle/>
              <a:p>
                <a:endParaRPr lang="en-US"/>
              </a:p>
            </p:txBody>
          </p:sp>
          <p:sp>
            <p:nvSpPr>
              <p:cNvPr id="75" name="Freeform 74">
                <a:extLst>
                  <a:ext uri="{FF2B5EF4-FFF2-40B4-BE49-F238E27FC236}">
                    <a16:creationId xmlns:a16="http://schemas.microsoft.com/office/drawing/2014/main" id="{460800E9-2E4A-0104-A719-88E6EEAA34FF}"/>
                  </a:ext>
                </a:extLst>
              </p:cNvPr>
              <p:cNvSpPr/>
              <p:nvPr/>
            </p:nvSpPr>
            <p:spPr>
              <a:xfrm>
                <a:off x="5513809" y="3464599"/>
                <a:ext cx="56799" cy="56799"/>
              </a:xfrm>
              <a:custGeom>
                <a:avLst/>
                <a:gdLst>
                  <a:gd name="connsiteX0" fmla="*/ 56865 w 56799"/>
                  <a:gd name="connsiteY0" fmla="*/ 28473 h 56799"/>
                  <a:gd name="connsiteX1" fmla="*/ 28465 w 56799"/>
                  <a:gd name="connsiteY1" fmla="*/ 56872 h 56799"/>
                  <a:gd name="connsiteX2" fmla="*/ 66 w 56799"/>
                  <a:gd name="connsiteY2" fmla="*/ 28473 h 56799"/>
                  <a:gd name="connsiteX3" fmla="*/ 28465 w 56799"/>
                  <a:gd name="connsiteY3" fmla="*/ 73 h 56799"/>
                  <a:gd name="connsiteX4" fmla="*/ 56865 w 56799"/>
                  <a:gd name="connsiteY4" fmla="*/ 28473 h 56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99" h="56799">
                    <a:moveTo>
                      <a:pt x="56865" y="28473"/>
                    </a:moveTo>
                    <a:cubicBezTo>
                      <a:pt x="56865" y="44157"/>
                      <a:pt x="44150" y="56872"/>
                      <a:pt x="28465" y="56872"/>
                    </a:cubicBezTo>
                    <a:cubicBezTo>
                      <a:pt x="12780" y="56872"/>
                      <a:pt x="66" y="44157"/>
                      <a:pt x="66" y="28473"/>
                    </a:cubicBezTo>
                    <a:cubicBezTo>
                      <a:pt x="66" y="12788"/>
                      <a:pt x="12780" y="73"/>
                      <a:pt x="28465" y="73"/>
                    </a:cubicBezTo>
                    <a:cubicBezTo>
                      <a:pt x="44150" y="73"/>
                      <a:pt x="56865" y="12788"/>
                      <a:pt x="56865" y="28473"/>
                    </a:cubicBezTo>
                    <a:close/>
                  </a:path>
                </a:pathLst>
              </a:custGeom>
              <a:solidFill>
                <a:srgbClr val="4DAF4A"/>
              </a:solidFill>
              <a:ln w="56702" cap="flat">
                <a:noFill/>
                <a:prstDash val="solid"/>
                <a:round/>
              </a:ln>
            </p:spPr>
            <p:txBody>
              <a:bodyPr rtlCol="0" anchor="ctr"/>
              <a:lstStyle/>
              <a:p>
                <a:endParaRPr lang="en-US"/>
              </a:p>
            </p:txBody>
          </p:sp>
        </p:grpSp>
        <p:sp>
          <p:nvSpPr>
            <p:cNvPr id="76" name="Freeform 75">
              <a:extLst>
                <a:ext uri="{FF2B5EF4-FFF2-40B4-BE49-F238E27FC236}">
                  <a16:creationId xmlns:a16="http://schemas.microsoft.com/office/drawing/2014/main" id="{981972D4-4A1E-68A9-61DD-96F53FBD77C7}"/>
                </a:ext>
              </a:extLst>
            </p:cNvPr>
            <p:cNvSpPr/>
            <p:nvPr/>
          </p:nvSpPr>
          <p:spPr>
            <a:xfrm>
              <a:off x="6351595" y="2919411"/>
              <a:ext cx="56799" cy="56799"/>
            </a:xfrm>
            <a:custGeom>
              <a:avLst/>
              <a:gdLst>
                <a:gd name="connsiteX0" fmla="*/ 56894 w 56799"/>
                <a:gd name="connsiteY0" fmla="*/ 28454 h 56799"/>
                <a:gd name="connsiteX1" fmla="*/ 28495 w 56799"/>
                <a:gd name="connsiteY1" fmla="*/ 56853 h 56799"/>
                <a:gd name="connsiteX2" fmla="*/ 95 w 56799"/>
                <a:gd name="connsiteY2" fmla="*/ 28454 h 56799"/>
                <a:gd name="connsiteX3" fmla="*/ 28495 w 56799"/>
                <a:gd name="connsiteY3" fmla="*/ 54 h 56799"/>
                <a:gd name="connsiteX4" fmla="*/ 56894 w 56799"/>
                <a:gd name="connsiteY4" fmla="*/ 28454 h 56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99" h="56799">
                  <a:moveTo>
                    <a:pt x="56894" y="28454"/>
                  </a:moveTo>
                  <a:cubicBezTo>
                    <a:pt x="56894" y="44138"/>
                    <a:pt x="44179" y="56853"/>
                    <a:pt x="28495" y="56853"/>
                  </a:cubicBezTo>
                  <a:cubicBezTo>
                    <a:pt x="12810" y="56853"/>
                    <a:pt x="95" y="44138"/>
                    <a:pt x="95" y="28454"/>
                  </a:cubicBezTo>
                  <a:cubicBezTo>
                    <a:pt x="95" y="12769"/>
                    <a:pt x="12810" y="54"/>
                    <a:pt x="28495" y="54"/>
                  </a:cubicBezTo>
                  <a:cubicBezTo>
                    <a:pt x="44179" y="54"/>
                    <a:pt x="56894" y="12769"/>
                    <a:pt x="56894" y="28454"/>
                  </a:cubicBezTo>
                  <a:close/>
                </a:path>
              </a:pathLst>
            </a:custGeom>
            <a:solidFill>
              <a:srgbClr val="4DAF4A"/>
            </a:solidFill>
            <a:ln w="56702" cap="flat">
              <a:noFill/>
              <a:prstDash val="solid"/>
              <a:round/>
            </a:ln>
          </p:spPr>
          <p:txBody>
            <a:bodyPr rtlCol="0" anchor="ctr"/>
            <a:lstStyle/>
            <a:p>
              <a:endParaRPr lang="en-US"/>
            </a:p>
          </p:txBody>
        </p:sp>
        <p:sp>
          <p:nvSpPr>
            <p:cNvPr id="77" name="Freeform 76">
              <a:extLst>
                <a:ext uri="{FF2B5EF4-FFF2-40B4-BE49-F238E27FC236}">
                  <a16:creationId xmlns:a16="http://schemas.microsoft.com/office/drawing/2014/main" id="{9692367F-F3D2-95AE-258A-C23847937031}"/>
                </a:ext>
              </a:extLst>
            </p:cNvPr>
            <p:cNvSpPr/>
            <p:nvPr/>
          </p:nvSpPr>
          <p:spPr>
            <a:xfrm>
              <a:off x="7189380" y="2337965"/>
              <a:ext cx="56799" cy="56799"/>
            </a:xfrm>
            <a:custGeom>
              <a:avLst/>
              <a:gdLst>
                <a:gd name="connsiteX0" fmla="*/ 56924 w 56799"/>
                <a:gd name="connsiteY0" fmla="*/ 28433 h 56799"/>
                <a:gd name="connsiteX1" fmla="*/ 28524 w 56799"/>
                <a:gd name="connsiteY1" fmla="*/ 56833 h 56799"/>
                <a:gd name="connsiteX2" fmla="*/ 125 w 56799"/>
                <a:gd name="connsiteY2" fmla="*/ 28433 h 56799"/>
                <a:gd name="connsiteX3" fmla="*/ 28524 w 56799"/>
                <a:gd name="connsiteY3" fmla="*/ 34 h 56799"/>
                <a:gd name="connsiteX4" fmla="*/ 56924 w 56799"/>
                <a:gd name="connsiteY4" fmla="*/ 28433 h 56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99" h="56799">
                  <a:moveTo>
                    <a:pt x="56924" y="28433"/>
                  </a:moveTo>
                  <a:cubicBezTo>
                    <a:pt x="56924" y="44118"/>
                    <a:pt x="44209" y="56833"/>
                    <a:pt x="28524" y="56833"/>
                  </a:cubicBezTo>
                  <a:cubicBezTo>
                    <a:pt x="12839" y="56833"/>
                    <a:pt x="125" y="44118"/>
                    <a:pt x="125" y="28433"/>
                  </a:cubicBezTo>
                  <a:cubicBezTo>
                    <a:pt x="125" y="12748"/>
                    <a:pt x="12839" y="34"/>
                    <a:pt x="28524" y="34"/>
                  </a:cubicBezTo>
                  <a:cubicBezTo>
                    <a:pt x="44209" y="34"/>
                    <a:pt x="56924" y="12748"/>
                    <a:pt x="56924" y="28433"/>
                  </a:cubicBezTo>
                  <a:close/>
                </a:path>
              </a:pathLst>
            </a:custGeom>
            <a:solidFill>
              <a:srgbClr val="4DAF4A"/>
            </a:solidFill>
            <a:ln w="56702" cap="flat">
              <a:noFill/>
              <a:prstDash val="solid"/>
              <a:round/>
            </a:ln>
          </p:spPr>
          <p:txBody>
            <a:bodyPr rtlCol="0" anchor="ctr"/>
            <a:lstStyle/>
            <a:p>
              <a:endParaRPr lang="en-US"/>
            </a:p>
          </p:txBody>
        </p:sp>
        <p:sp>
          <p:nvSpPr>
            <p:cNvPr id="78" name="Freeform 77">
              <a:extLst>
                <a:ext uri="{FF2B5EF4-FFF2-40B4-BE49-F238E27FC236}">
                  <a16:creationId xmlns:a16="http://schemas.microsoft.com/office/drawing/2014/main" id="{CDD63BEE-8151-E31F-099B-D2A1FD38AE0E}"/>
                </a:ext>
              </a:extLst>
            </p:cNvPr>
            <p:cNvSpPr/>
            <p:nvPr/>
          </p:nvSpPr>
          <p:spPr>
            <a:xfrm>
              <a:off x="5457010" y="3600184"/>
              <a:ext cx="170397" cy="28399"/>
            </a:xfrm>
            <a:custGeom>
              <a:avLst/>
              <a:gdLst>
                <a:gd name="connsiteX0" fmla="*/ 66 w 170397"/>
                <a:gd name="connsiteY0" fmla="*/ 77 h 28399"/>
                <a:gd name="connsiteX1" fmla="*/ 170463 w 170397"/>
                <a:gd name="connsiteY1" fmla="*/ 77 h 28399"/>
              </a:gdLst>
              <a:ahLst/>
              <a:cxnLst>
                <a:cxn ang="0">
                  <a:pos x="connsiteX0" y="connsiteY0"/>
                </a:cxn>
                <a:cxn ang="0">
                  <a:pos x="connsiteX1" y="connsiteY1"/>
                </a:cxn>
              </a:cxnLst>
              <a:rect l="l" t="t" r="r" b="b"/>
              <a:pathLst>
                <a:path w="170397" h="28399">
                  <a:moveTo>
                    <a:pt x="66" y="77"/>
                  </a:moveTo>
                  <a:lnTo>
                    <a:pt x="170463" y="77"/>
                  </a:lnTo>
                </a:path>
              </a:pathLst>
            </a:custGeom>
            <a:solidFill>
              <a:srgbClr val="4DAF4A"/>
            </a:solidFill>
            <a:ln w="28351" cap="sq">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004F7F0E-0530-0343-D9C9-DFB90DC79BB1}"/>
                </a:ext>
              </a:extLst>
            </p:cNvPr>
            <p:cNvSpPr/>
            <p:nvPr/>
          </p:nvSpPr>
          <p:spPr>
            <a:xfrm>
              <a:off x="5457010" y="3600184"/>
              <a:ext cx="170397" cy="28399"/>
            </a:xfrm>
            <a:custGeom>
              <a:avLst/>
              <a:gdLst>
                <a:gd name="connsiteX0" fmla="*/ 66 w 170397"/>
                <a:gd name="connsiteY0" fmla="*/ 77 h 28399"/>
                <a:gd name="connsiteX1" fmla="*/ 170463 w 170397"/>
                <a:gd name="connsiteY1" fmla="*/ 77 h 28399"/>
              </a:gdLst>
              <a:ahLst/>
              <a:cxnLst>
                <a:cxn ang="0">
                  <a:pos x="connsiteX0" y="connsiteY0"/>
                </a:cxn>
                <a:cxn ang="0">
                  <a:pos x="connsiteX1" y="connsiteY1"/>
                </a:cxn>
              </a:cxnLst>
              <a:rect l="l" t="t" r="r" b="b"/>
              <a:pathLst>
                <a:path w="170397" h="28399">
                  <a:moveTo>
                    <a:pt x="66" y="77"/>
                  </a:moveTo>
                  <a:lnTo>
                    <a:pt x="170463" y="77"/>
                  </a:lnTo>
                </a:path>
              </a:pathLst>
            </a:custGeom>
            <a:noFill/>
            <a:ln w="56702" cap="flat">
              <a:solidFill>
                <a:srgbClr val="4DAF4A"/>
              </a:solid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2A67E615-FAEE-DEFE-25CA-DC2B06C46044}"/>
                </a:ext>
              </a:extLst>
            </p:cNvPr>
            <p:cNvSpPr/>
            <p:nvPr/>
          </p:nvSpPr>
          <p:spPr>
            <a:xfrm>
              <a:off x="6294796" y="3065444"/>
              <a:ext cx="170397" cy="28399"/>
            </a:xfrm>
            <a:custGeom>
              <a:avLst/>
              <a:gdLst>
                <a:gd name="connsiteX0" fmla="*/ 95 w 170397"/>
                <a:gd name="connsiteY0" fmla="*/ 58 h 28399"/>
                <a:gd name="connsiteX1" fmla="*/ 170492 w 170397"/>
                <a:gd name="connsiteY1" fmla="*/ 58 h 28399"/>
              </a:gdLst>
              <a:ahLst/>
              <a:cxnLst>
                <a:cxn ang="0">
                  <a:pos x="connsiteX0" y="connsiteY0"/>
                </a:cxn>
                <a:cxn ang="0">
                  <a:pos x="connsiteX1" y="connsiteY1"/>
                </a:cxn>
              </a:cxnLst>
              <a:rect l="l" t="t" r="r" b="b"/>
              <a:pathLst>
                <a:path w="170397" h="28399">
                  <a:moveTo>
                    <a:pt x="95" y="58"/>
                  </a:moveTo>
                  <a:lnTo>
                    <a:pt x="170492" y="58"/>
                  </a:lnTo>
                </a:path>
              </a:pathLst>
            </a:custGeom>
            <a:solidFill>
              <a:srgbClr val="4DAF4A"/>
            </a:solidFill>
            <a:ln w="28351" cap="sq">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2B8DE59E-EDAE-133C-808E-14BB1B5EAB3D}"/>
                </a:ext>
              </a:extLst>
            </p:cNvPr>
            <p:cNvSpPr/>
            <p:nvPr/>
          </p:nvSpPr>
          <p:spPr>
            <a:xfrm>
              <a:off x="6294796" y="3065444"/>
              <a:ext cx="170397" cy="28399"/>
            </a:xfrm>
            <a:custGeom>
              <a:avLst/>
              <a:gdLst>
                <a:gd name="connsiteX0" fmla="*/ 95 w 170397"/>
                <a:gd name="connsiteY0" fmla="*/ 58 h 28399"/>
                <a:gd name="connsiteX1" fmla="*/ 170492 w 170397"/>
                <a:gd name="connsiteY1" fmla="*/ 58 h 28399"/>
              </a:gdLst>
              <a:ahLst/>
              <a:cxnLst>
                <a:cxn ang="0">
                  <a:pos x="connsiteX0" y="connsiteY0"/>
                </a:cxn>
                <a:cxn ang="0">
                  <a:pos x="connsiteX1" y="connsiteY1"/>
                </a:cxn>
              </a:cxnLst>
              <a:rect l="l" t="t" r="r" b="b"/>
              <a:pathLst>
                <a:path w="170397" h="28399">
                  <a:moveTo>
                    <a:pt x="95" y="58"/>
                  </a:moveTo>
                  <a:lnTo>
                    <a:pt x="170492" y="58"/>
                  </a:lnTo>
                </a:path>
              </a:pathLst>
            </a:custGeom>
            <a:noFill/>
            <a:ln w="56702" cap="flat">
              <a:solidFill>
                <a:srgbClr val="4DAF4A"/>
              </a:solid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B6A7EFBC-F41B-90DB-6FC0-696E42EF6387}"/>
                </a:ext>
              </a:extLst>
            </p:cNvPr>
            <p:cNvSpPr/>
            <p:nvPr/>
          </p:nvSpPr>
          <p:spPr>
            <a:xfrm>
              <a:off x="7132581" y="2491280"/>
              <a:ext cx="170397" cy="28399"/>
            </a:xfrm>
            <a:custGeom>
              <a:avLst/>
              <a:gdLst>
                <a:gd name="connsiteX0" fmla="*/ 125 w 170397"/>
                <a:gd name="connsiteY0" fmla="*/ 38 h 28399"/>
                <a:gd name="connsiteX1" fmla="*/ 170522 w 170397"/>
                <a:gd name="connsiteY1" fmla="*/ 38 h 28399"/>
              </a:gdLst>
              <a:ahLst/>
              <a:cxnLst>
                <a:cxn ang="0">
                  <a:pos x="connsiteX0" y="connsiteY0"/>
                </a:cxn>
                <a:cxn ang="0">
                  <a:pos x="connsiteX1" y="connsiteY1"/>
                </a:cxn>
              </a:cxnLst>
              <a:rect l="l" t="t" r="r" b="b"/>
              <a:pathLst>
                <a:path w="170397" h="28399">
                  <a:moveTo>
                    <a:pt x="125" y="38"/>
                  </a:moveTo>
                  <a:lnTo>
                    <a:pt x="170522" y="38"/>
                  </a:lnTo>
                </a:path>
              </a:pathLst>
            </a:custGeom>
            <a:solidFill>
              <a:srgbClr val="4DAF4A"/>
            </a:solidFill>
            <a:ln w="28351" cap="sq">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D05DA7C5-6FCA-EEF1-FC71-B3C4292A7E44}"/>
                </a:ext>
              </a:extLst>
            </p:cNvPr>
            <p:cNvSpPr/>
            <p:nvPr/>
          </p:nvSpPr>
          <p:spPr>
            <a:xfrm>
              <a:off x="7132581" y="2491280"/>
              <a:ext cx="170397" cy="28399"/>
            </a:xfrm>
            <a:custGeom>
              <a:avLst/>
              <a:gdLst>
                <a:gd name="connsiteX0" fmla="*/ 125 w 170397"/>
                <a:gd name="connsiteY0" fmla="*/ 38 h 28399"/>
                <a:gd name="connsiteX1" fmla="*/ 170522 w 170397"/>
                <a:gd name="connsiteY1" fmla="*/ 38 h 28399"/>
              </a:gdLst>
              <a:ahLst/>
              <a:cxnLst>
                <a:cxn ang="0">
                  <a:pos x="connsiteX0" y="connsiteY0"/>
                </a:cxn>
                <a:cxn ang="0">
                  <a:pos x="connsiteX1" y="connsiteY1"/>
                </a:cxn>
              </a:cxnLst>
              <a:rect l="l" t="t" r="r" b="b"/>
              <a:pathLst>
                <a:path w="170397" h="28399">
                  <a:moveTo>
                    <a:pt x="125" y="38"/>
                  </a:moveTo>
                  <a:lnTo>
                    <a:pt x="170522" y="38"/>
                  </a:lnTo>
                </a:path>
              </a:pathLst>
            </a:custGeom>
            <a:noFill/>
            <a:ln w="56702" cap="flat">
              <a:solidFill>
                <a:srgbClr val="4DAF4A"/>
              </a:solid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425DF679-FE69-95A9-7714-7672CD422FE4}"/>
                </a:ext>
              </a:extLst>
            </p:cNvPr>
            <p:cNvSpPr/>
            <p:nvPr/>
          </p:nvSpPr>
          <p:spPr>
            <a:xfrm>
              <a:off x="5457010" y="3385816"/>
              <a:ext cx="170397" cy="28399"/>
            </a:xfrm>
            <a:custGeom>
              <a:avLst/>
              <a:gdLst>
                <a:gd name="connsiteX0" fmla="*/ 66 w 170397"/>
                <a:gd name="connsiteY0" fmla="*/ 69 h 28399"/>
                <a:gd name="connsiteX1" fmla="*/ 170463 w 170397"/>
                <a:gd name="connsiteY1" fmla="*/ 69 h 28399"/>
              </a:gdLst>
              <a:ahLst/>
              <a:cxnLst>
                <a:cxn ang="0">
                  <a:pos x="connsiteX0" y="connsiteY0"/>
                </a:cxn>
                <a:cxn ang="0">
                  <a:pos x="connsiteX1" y="connsiteY1"/>
                </a:cxn>
              </a:cxnLst>
              <a:rect l="l" t="t" r="r" b="b"/>
              <a:pathLst>
                <a:path w="170397" h="28399">
                  <a:moveTo>
                    <a:pt x="66" y="69"/>
                  </a:moveTo>
                  <a:lnTo>
                    <a:pt x="170463" y="69"/>
                  </a:lnTo>
                </a:path>
              </a:pathLst>
            </a:custGeom>
            <a:solidFill>
              <a:srgbClr val="4DAF4A"/>
            </a:solidFill>
            <a:ln w="28351" cap="sq">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5AE8823B-6CCC-CB67-8561-EE6AC3F16F3D}"/>
                </a:ext>
              </a:extLst>
            </p:cNvPr>
            <p:cNvSpPr/>
            <p:nvPr/>
          </p:nvSpPr>
          <p:spPr>
            <a:xfrm>
              <a:off x="5457010" y="3385816"/>
              <a:ext cx="170397" cy="28399"/>
            </a:xfrm>
            <a:custGeom>
              <a:avLst/>
              <a:gdLst>
                <a:gd name="connsiteX0" fmla="*/ 66 w 170397"/>
                <a:gd name="connsiteY0" fmla="*/ 69 h 28399"/>
                <a:gd name="connsiteX1" fmla="*/ 170463 w 170397"/>
                <a:gd name="connsiteY1" fmla="*/ 69 h 28399"/>
              </a:gdLst>
              <a:ahLst/>
              <a:cxnLst>
                <a:cxn ang="0">
                  <a:pos x="connsiteX0" y="connsiteY0"/>
                </a:cxn>
                <a:cxn ang="0">
                  <a:pos x="connsiteX1" y="connsiteY1"/>
                </a:cxn>
              </a:cxnLst>
              <a:rect l="l" t="t" r="r" b="b"/>
              <a:pathLst>
                <a:path w="170397" h="28399">
                  <a:moveTo>
                    <a:pt x="66" y="69"/>
                  </a:moveTo>
                  <a:lnTo>
                    <a:pt x="170463" y="69"/>
                  </a:lnTo>
                </a:path>
              </a:pathLst>
            </a:custGeom>
            <a:noFill/>
            <a:ln w="56702" cap="flat">
              <a:solidFill>
                <a:srgbClr val="4DAF4A"/>
              </a:solid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1AB5E400-7A04-803D-E510-8AA6A3DF4A94}"/>
                </a:ext>
              </a:extLst>
            </p:cNvPr>
            <p:cNvSpPr/>
            <p:nvPr/>
          </p:nvSpPr>
          <p:spPr>
            <a:xfrm>
              <a:off x="6294796" y="2830177"/>
              <a:ext cx="170397" cy="28399"/>
            </a:xfrm>
            <a:custGeom>
              <a:avLst/>
              <a:gdLst>
                <a:gd name="connsiteX0" fmla="*/ 95 w 170397"/>
                <a:gd name="connsiteY0" fmla="*/ 50 h 28399"/>
                <a:gd name="connsiteX1" fmla="*/ 170492 w 170397"/>
                <a:gd name="connsiteY1" fmla="*/ 50 h 28399"/>
              </a:gdLst>
              <a:ahLst/>
              <a:cxnLst>
                <a:cxn ang="0">
                  <a:pos x="connsiteX0" y="connsiteY0"/>
                </a:cxn>
                <a:cxn ang="0">
                  <a:pos x="connsiteX1" y="connsiteY1"/>
                </a:cxn>
              </a:cxnLst>
              <a:rect l="l" t="t" r="r" b="b"/>
              <a:pathLst>
                <a:path w="170397" h="28399">
                  <a:moveTo>
                    <a:pt x="95" y="50"/>
                  </a:moveTo>
                  <a:lnTo>
                    <a:pt x="170492" y="50"/>
                  </a:lnTo>
                </a:path>
              </a:pathLst>
            </a:custGeom>
            <a:solidFill>
              <a:srgbClr val="4DAF4A"/>
            </a:solidFill>
            <a:ln w="28351" cap="sq">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C5217632-3E90-86C3-25A1-A5E85F1B4D8B}"/>
                </a:ext>
              </a:extLst>
            </p:cNvPr>
            <p:cNvSpPr/>
            <p:nvPr/>
          </p:nvSpPr>
          <p:spPr>
            <a:xfrm>
              <a:off x="6294796" y="2830177"/>
              <a:ext cx="170397" cy="28399"/>
            </a:xfrm>
            <a:custGeom>
              <a:avLst/>
              <a:gdLst>
                <a:gd name="connsiteX0" fmla="*/ 95 w 170397"/>
                <a:gd name="connsiteY0" fmla="*/ 50 h 28399"/>
                <a:gd name="connsiteX1" fmla="*/ 170492 w 170397"/>
                <a:gd name="connsiteY1" fmla="*/ 50 h 28399"/>
              </a:gdLst>
              <a:ahLst/>
              <a:cxnLst>
                <a:cxn ang="0">
                  <a:pos x="connsiteX0" y="connsiteY0"/>
                </a:cxn>
                <a:cxn ang="0">
                  <a:pos x="connsiteX1" y="connsiteY1"/>
                </a:cxn>
              </a:cxnLst>
              <a:rect l="l" t="t" r="r" b="b"/>
              <a:pathLst>
                <a:path w="170397" h="28399">
                  <a:moveTo>
                    <a:pt x="95" y="50"/>
                  </a:moveTo>
                  <a:lnTo>
                    <a:pt x="170492" y="50"/>
                  </a:lnTo>
                </a:path>
              </a:pathLst>
            </a:custGeom>
            <a:noFill/>
            <a:ln w="56702" cap="flat">
              <a:solidFill>
                <a:srgbClr val="4DAF4A"/>
              </a:solid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4EB1DC59-21F0-27E4-8B4A-471875BAAFC2}"/>
                </a:ext>
              </a:extLst>
            </p:cNvPr>
            <p:cNvSpPr/>
            <p:nvPr/>
          </p:nvSpPr>
          <p:spPr>
            <a:xfrm>
              <a:off x="7132581" y="2241452"/>
              <a:ext cx="170397" cy="28399"/>
            </a:xfrm>
            <a:custGeom>
              <a:avLst/>
              <a:gdLst>
                <a:gd name="connsiteX0" fmla="*/ 125 w 170397"/>
                <a:gd name="connsiteY0" fmla="*/ 29 h 28399"/>
                <a:gd name="connsiteX1" fmla="*/ 170522 w 170397"/>
                <a:gd name="connsiteY1" fmla="*/ 29 h 28399"/>
              </a:gdLst>
              <a:ahLst/>
              <a:cxnLst>
                <a:cxn ang="0">
                  <a:pos x="connsiteX0" y="connsiteY0"/>
                </a:cxn>
                <a:cxn ang="0">
                  <a:pos x="connsiteX1" y="connsiteY1"/>
                </a:cxn>
              </a:cxnLst>
              <a:rect l="l" t="t" r="r" b="b"/>
              <a:pathLst>
                <a:path w="170397" h="28399">
                  <a:moveTo>
                    <a:pt x="125" y="29"/>
                  </a:moveTo>
                  <a:lnTo>
                    <a:pt x="170522" y="29"/>
                  </a:lnTo>
                </a:path>
              </a:pathLst>
            </a:custGeom>
            <a:solidFill>
              <a:srgbClr val="4DAF4A"/>
            </a:solidFill>
            <a:ln w="28351" cap="sq">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16C02D1E-93C3-3E5F-5FD3-11EFD9786F74}"/>
                </a:ext>
              </a:extLst>
            </p:cNvPr>
            <p:cNvSpPr/>
            <p:nvPr/>
          </p:nvSpPr>
          <p:spPr>
            <a:xfrm>
              <a:off x="7132581" y="2241452"/>
              <a:ext cx="170397" cy="28399"/>
            </a:xfrm>
            <a:custGeom>
              <a:avLst/>
              <a:gdLst>
                <a:gd name="connsiteX0" fmla="*/ 125 w 170397"/>
                <a:gd name="connsiteY0" fmla="*/ 29 h 28399"/>
                <a:gd name="connsiteX1" fmla="*/ 170522 w 170397"/>
                <a:gd name="connsiteY1" fmla="*/ 29 h 28399"/>
              </a:gdLst>
              <a:ahLst/>
              <a:cxnLst>
                <a:cxn ang="0">
                  <a:pos x="connsiteX0" y="connsiteY0"/>
                </a:cxn>
                <a:cxn ang="0">
                  <a:pos x="connsiteX1" y="connsiteY1"/>
                </a:cxn>
              </a:cxnLst>
              <a:rect l="l" t="t" r="r" b="b"/>
              <a:pathLst>
                <a:path w="170397" h="28399">
                  <a:moveTo>
                    <a:pt x="125" y="29"/>
                  </a:moveTo>
                  <a:lnTo>
                    <a:pt x="170522" y="29"/>
                  </a:lnTo>
                </a:path>
              </a:pathLst>
            </a:custGeom>
            <a:noFill/>
            <a:ln w="56702" cap="flat">
              <a:solidFill>
                <a:srgbClr val="4DAF4A"/>
              </a:solidFill>
              <a:prstDash val="solid"/>
              <a:miter/>
            </a:ln>
          </p:spPr>
          <p:txBody>
            <a:bodyPr rtlCol="0" anchor="ctr"/>
            <a:lstStyle/>
            <a:p>
              <a:endParaRPr lang="en-US"/>
            </a:p>
          </p:txBody>
        </p:sp>
        <p:grpSp>
          <p:nvGrpSpPr>
            <p:cNvPr id="90" name="Graphic 5">
              <a:extLst>
                <a:ext uri="{FF2B5EF4-FFF2-40B4-BE49-F238E27FC236}">
                  <a16:creationId xmlns:a16="http://schemas.microsoft.com/office/drawing/2014/main" id="{6282330C-B422-1AE2-5613-269761B642DC}"/>
                </a:ext>
              </a:extLst>
            </p:cNvPr>
            <p:cNvGrpSpPr/>
            <p:nvPr/>
          </p:nvGrpSpPr>
          <p:grpSpPr>
            <a:xfrm>
              <a:off x="5542209" y="3534856"/>
              <a:ext cx="1675570" cy="1149407"/>
              <a:chOff x="5542209" y="3534856"/>
              <a:chExt cx="1675570" cy="1149407"/>
            </a:xfrm>
            <a:noFill/>
          </p:grpSpPr>
          <p:sp>
            <p:nvSpPr>
              <p:cNvPr id="91" name="Freeform 90">
                <a:extLst>
                  <a:ext uri="{FF2B5EF4-FFF2-40B4-BE49-F238E27FC236}">
                    <a16:creationId xmlns:a16="http://schemas.microsoft.com/office/drawing/2014/main" id="{8DD9563A-21AF-3A98-82F2-2F78A1E4B9C8}"/>
                  </a:ext>
                </a:extLst>
              </p:cNvPr>
              <p:cNvSpPr/>
              <p:nvPr/>
            </p:nvSpPr>
            <p:spPr>
              <a:xfrm>
                <a:off x="5542209" y="3791275"/>
                <a:ext cx="1675570" cy="892988"/>
              </a:xfrm>
              <a:custGeom>
                <a:avLst/>
                <a:gdLst>
                  <a:gd name="connsiteX0" fmla="*/ 0 w 1675570"/>
                  <a:gd name="connsiteY0" fmla="*/ 892988 h 892988"/>
                  <a:gd name="connsiteX1" fmla="*/ 837785 w 1675570"/>
                  <a:gd name="connsiteY1" fmla="*/ 383649 h 892988"/>
                  <a:gd name="connsiteX2" fmla="*/ 1675571 w 1675570"/>
                  <a:gd name="connsiteY2" fmla="*/ 0 h 892988"/>
                </a:gdLst>
                <a:ahLst/>
                <a:cxnLst>
                  <a:cxn ang="0">
                    <a:pos x="connsiteX0" y="connsiteY0"/>
                  </a:cxn>
                  <a:cxn ang="0">
                    <a:pos x="connsiteX1" y="connsiteY1"/>
                  </a:cxn>
                  <a:cxn ang="0">
                    <a:pos x="connsiteX2" y="connsiteY2"/>
                  </a:cxn>
                </a:cxnLst>
                <a:rect l="l" t="t" r="r" b="b"/>
                <a:pathLst>
                  <a:path w="1675570" h="892988">
                    <a:moveTo>
                      <a:pt x="0" y="892988"/>
                    </a:moveTo>
                    <a:lnTo>
                      <a:pt x="837785" y="383649"/>
                    </a:lnTo>
                    <a:lnTo>
                      <a:pt x="1675571" y="0"/>
                    </a:lnTo>
                  </a:path>
                </a:pathLst>
              </a:custGeom>
              <a:noFill/>
              <a:ln w="56702" cap="flat">
                <a:solidFill>
                  <a:srgbClr val="377EB8"/>
                </a:solidFill>
                <a:prstDash val="sysDot"/>
                <a:bevel/>
              </a:ln>
            </p:spPr>
            <p:txBody>
              <a:bodyPr rtlCol="0" anchor="ctr"/>
              <a:lstStyle/>
              <a:p>
                <a:endParaRPr lang="en-US"/>
              </a:p>
            </p:txBody>
          </p:sp>
          <p:sp>
            <p:nvSpPr>
              <p:cNvPr id="92" name="Freeform 91">
                <a:extLst>
                  <a:ext uri="{FF2B5EF4-FFF2-40B4-BE49-F238E27FC236}">
                    <a16:creationId xmlns:a16="http://schemas.microsoft.com/office/drawing/2014/main" id="{FE422927-5A92-A6E8-ED11-A05B0BAA4BD6}"/>
                  </a:ext>
                </a:extLst>
              </p:cNvPr>
              <p:cNvSpPr/>
              <p:nvPr/>
            </p:nvSpPr>
            <p:spPr>
              <a:xfrm>
                <a:off x="5542209" y="3534856"/>
                <a:ext cx="1675570" cy="892959"/>
              </a:xfrm>
              <a:custGeom>
                <a:avLst/>
                <a:gdLst>
                  <a:gd name="connsiteX0" fmla="*/ 0 w 1675570"/>
                  <a:gd name="connsiteY0" fmla="*/ 892960 h 892959"/>
                  <a:gd name="connsiteX1" fmla="*/ 837785 w 1675570"/>
                  <a:gd name="connsiteY1" fmla="*/ 383646 h 892959"/>
                  <a:gd name="connsiteX2" fmla="*/ 1675571 w 1675570"/>
                  <a:gd name="connsiteY2" fmla="*/ 0 h 892959"/>
                </a:gdLst>
                <a:ahLst/>
                <a:cxnLst>
                  <a:cxn ang="0">
                    <a:pos x="connsiteX0" y="connsiteY0"/>
                  </a:cxn>
                  <a:cxn ang="0">
                    <a:pos x="connsiteX1" y="connsiteY1"/>
                  </a:cxn>
                  <a:cxn ang="0">
                    <a:pos x="connsiteX2" y="connsiteY2"/>
                  </a:cxn>
                </a:cxnLst>
                <a:rect l="l" t="t" r="r" b="b"/>
                <a:pathLst>
                  <a:path w="1675570" h="892959">
                    <a:moveTo>
                      <a:pt x="0" y="892960"/>
                    </a:moveTo>
                    <a:lnTo>
                      <a:pt x="837785" y="383646"/>
                    </a:lnTo>
                    <a:lnTo>
                      <a:pt x="1675571" y="0"/>
                    </a:lnTo>
                  </a:path>
                </a:pathLst>
              </a:custGeom>
              <a:noFill/>
              <a:ln w="56702" cap="flat">
                <a:solidFill>
                  <a:srgbClr val="4DAF4A"/>
                </a:solidFill>
                <a:prstDash val="sysDot"/>
                <a:bevel/>
              </a:ln>
            </p:spPr>
            <p:txBody>
              <a:bodyPr rtlCol="0" anchor="ctr"/>
              <a:lstStyle/>
              <a:p>
                <a:endParaRPr lang="en-US"/>
              </a:p>
            </p:txBody>
          </p:sp>
        </p:grpSp>
      </p:grpSp>
      <p:sp>
        <p:nvSpPr>
          <p:cNvPr id="7" name="TextBox 6">
            <a:extLst>
              <a:ext uri="{FF2B5EF4-FFF2-40B4-BE49-F238E27FC236}">
                <a16:creationId xmlns:a16="http://schemas.microsoft.com/office/drawing/2014/main" id="{8701B27A-64AF-435D-E988-32EE3B1A3082}"/>
              </a:ext>
            </a:extLst>
          </p:cNvPr>
          <p:cNvSpPr txBox="1"/>
          <p:nvPr/>
        </p:nvSpPr>
        <p:spPr>
          <a:xfrm>
            <a:off x="5381940" y="2157337"/>
            <a:ext cx="106952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Subjects</a:t>
            </a:r>
          </a:p>
        </p:txBody>
      </p:sp>
      <p:sp>
        <p:nvSpPr>
          <p:cNvPr id="8" name="TextBox 7">
            <a:extLst>
              <a:ext uri="{FF2B5EF4-FFF2-40B4-BE49-F238E27FC236}">
                <a16:creationId xmlns:a16="http://schemas.microsoft.com/office/drawing/2014/main" id="{0A64BB0D-FFB7-9E8B-8E5F-E9F05EAB685A}"/>
              </a:ext>
            </a:extLst>
          </p:cNvPr>
          <p:cNvSpPr txBox="1"/>
          <p:nvPr/>
        </p:nvSpPr>
        <p:spPr>
          <a:xfrm>
            <a:off x="6314898" y="4323131"/>
            <a:ext cx="6719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MVT</a:t>
            </a:r>
          </a:p>
        </p:txBody>
      </p:sp>
      <p:sp>
        <p:nvSpPr>
          <p:cNvPr id="9" name="TextBox 8">
            <a:extLst>
              <a:ext uri="{FF2B5EF4-FFF2-40B4-BE49-F238E27FC236}">
                <a16:creationId xmlns:a16="http://schemas.microsoft.com/office/drawing/2014/main" id="{060AA979-0E18-2F3B-9A7E-BABE80163652}"/>
              </a:ext>
            </a:extLst>
          </p:cNvPr>
          <p:cNvSpPr txBox="1"/>
          <p:nvPr/>
        </p:nvSpPr>
        <p:spPr>
          <a:xfrm>
            <a:off x="7459446" y="3601491"/>
            <a:ext cx="853579" cy="400110"/>
          </a:xfrm>
          <a:prstGeom prst="rect">
            <a:avLst/>
          </a:prstGeom>
          <a:noFill/>
        </p:spPr>
        <p:txBody>
          <a:bodyPr wrap="square" rtlCol="0">
            <a:spAutoFit/>
          </a:bodyPr>
          <a:lstStyle/>
          <a:p>
            <a:r>
              <a:rPr lang="en-US" sz="2000" dirty="0">
                <a:solidFill>
                  <a:srgbClr val="377EB8"/>
                </a:solidFill>
                <a:latin typeface="Arial" panose="020B0604020202020204" pitchFamily="34" charset="0"/>
                <a:cs typeface="Arial" panose="020B0604020202020204" pitchFamily="34" charset="0"/>
              </a:rPr>
              <a:t>Rich</a:t>
            </a:r>
          </a:p>
        </p:txBody>
      </p:sp>
      <p:sp>
        <p:nvSpPr>
          <p:cNvPr id="10" name="TextBox 9">
            <a:extLst>
              <a:ext uri="{FF2B5EF4-FFF2-40B4-BE49-F238E27FC236}">
                <a16:creationId xmlns:a16="http://schemas.microsoft.com/office/drawing/2014/main" id="{A56F0762-5D80-680C-1F02-9A978F492B58}"/>
              </a:ext>
            </a:extLst>
          </p:cNvPr>
          <p:cNvSpPr txBox="1"/>
          <p:nvPr/>
        </p:nvSpPr>
        <p:spPr>
          <a:xfrm>
            <a:off x="7459446" y="3258957"/>
            <a:ext cx="726481" cy="400110"/>
          </a:xfrm>
          <a:prstGeom prst="rect">
            <a:avLst/>
          </a:prstGeom>
          <a:noFill/>
        </p:spPr>
        <p:txBody>
          <a:bodyPr wrap="none" rtlCol="0">
            <a:spAutoFit/>
          </a:bodyPr>
          <a:lstStyle/>
          <a:p>
            <a:r>
              <a:rPr lang="en-US" sz="2000" dirty="0">
                <a:solidFill>
                  <a:srgbClr val="4DAF4A"/>
                </a:solidFill>
                <a:latin typeface="Arial" panose="020B0604020202020204" pitchFamily="34" charset="0"/>
                <a:cs typeface="Arial" panose="020B0604020202020204" pitchFamily="34" charset="0"/>
              </a:rPr>
              <a:t>Poor</a:t>
            </a:r>
          </a:p>
        </p:txBody>
      </p:sp>
      <p:cxnSp>
        <p:nvCxnSpPr>
          <p:cNvPr id="11" name="Straight Arrow Connector 10">
            <a:extLst>
              <a:ext uri="{FF2B5EF4-FFF2-40B4-BE49-F238E27FC236}">
                <a16:creationId xmlns:a16="http://schemas.microsoft.com/office/drawing/2014/main" id="{540B9253-1704-AFE0-D4E6-E1DEA50F21D5}"/>
              </a:ext>
            </a:extLst>
          </p:cNvPr>
          <p:cNvCxnSpPr>
            <a:cxnSpLocks/>
          </p:cNvCxnSpPr>
          <p:nvPr/>
        </p:nvCxnSpPr>
        <p:spPr>
          <a:xfrm flipV="1">
            <a:off x="7404510" y="3385016"/>
            <a:ext cx="0" cy="636607"/>
          </a:xfrm>
          <a:prstGeom prst="straightConnector1">
            <a:avLst/>
          </a:prstGeom>
          <a:ln w="57150">
            <a:solidFill>
              <a:srgbClr val="F781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7441034-8C03-3187-F819-BEE697E425B3}"/>
              </a:ext>
            </a:extLst>
          </p:cNvPr>
          <p:cNvSpPr/>
          <p:nvPr/>
        </p:nvSpPr>
        <p:spPr>
          <a:xfrm rot="19736228">
            <a:off x="5049199" y="2593613"/>
            <a:ext cx="2924881" cy="868618"/>
          </a:xfrm>
          <a:prstGeom prst="rect">
            <a:avLst/>
          </a:prstGeom>
          <a:solidFill>
            <a:srgbClr val="FAFAF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3D4D3B1-E28A-2B96-0A6E-29F959098422}"/>
              </a:ext>
            </a:extLst>
          </p:cNvPr>
          <p:cNvCxnSpPr>
            <a:cxnSpLocks/>
          </p:cNvCxnSpPr>
          <p:nvPr/>
        </p:nvCxnSpPr>
        <p:spPr>
          <a:xfrm flipV="1">
            <a:off x="5381940" y="3236018"/>
            <a:ext cx="1890067" cy="988002"/>
          </a:xfrm>
          <a:prstGeom prst="straightConnector1">
            <a:avLst/>
          </a:prstGeom>
          <a:ln w="57150">
            <a:solidFill>
              <a:srgbClr val="F781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DD5D484C-C324-815C-3BE7-C427821E07AE}"/>
              </a:ext>
            </a:extLst>
          </p:cNvPr>
          <p:cNvSpPr txBox="1"/>
          <p:nvPr/>
        </p:nvSpPr>
        <p:spPr>
          <a:xfrm>
            <a:off x="8560054" y="3441709"/>
            <a:ext cx="3175806"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Environment effect</a:t>
            </a:r>
          </a:p>
        </p:txBody>
      </p:sp>
      <p:sp>
        <p:nvSpPr>
          <p:cNvPr id="18" name="TextBox 17">
            <a:extLst>
              <a:ext uri="{FF2B5EF4-FFF2-40B4-BE49-F238E27FC236}">
                <a16:creationId xmlns:a16="http://schemas.microsoft.com/office/drawing/2014/main" id="{581D365F-3751-CF51-96F4-690915453DA1}"/>
              </a:ext>
            </a:extLst>
          </p:cNvPr>
          <p:cNvSpPr txBox="1"/>
          <p:nvPr/>
        </p:nvSpPr>
        <p:spPr>
          <a:xfrm rot="20069878">
            <a:off x="4952236" y="2047638"/>
            <a:ext cx="2074542" cy="523220"/>
          </a:xfrm>
          <a:prstGeom prst="rect">
            <a:avLst/>
          </a:prstGeom>
          <a:solidFill>
            <a:srgbClr val="FAFAFA"/>
          </a:solidFill>
        </p:spPr>
        <p:txBody>
          <a:bodyPr wrap="none" rtlCol="0">
            <a:spAutoFit/>
          </a:bodyPr>
          <a:lstStyle/>
          <a:p>
            <a:r>
              <a:rPr lang="en-US" sz="2800" dirty="0">
                <a:latin typeface="Arial" panose="020B0604020202020204" pitchFamily="34" charset="0"/>
                <a:cs typeface="Arial" panose="020B0604020202020204" pitchFamily="34" charset="0"/>
              </a:rPr>
              <a:t>Patch effect</a:t>
            </a:r>
          </a:p>
        </p:txBody>
      </p:sp>
    </p:spTree>
    <p:extLst>
      <p:ext uri="{BB962C8B-B14F-4D97-AF65-F5344CB8AC3E}">
        <p14:creationId xmlns:p14="http://schemas.microsoft.com/office/powerpoint/2010/main" val="49240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7" grpId="0"/>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8C232-2F3D-E749-7A9E-B9C414B017A6}"/>
              </a:ext>
            </a:extLst>
          </p:cNvPr>
          <p:cNvSpPr>
            <a:spLocks noGrp="1"/>
          </p:cNvSpPr>
          <p:nvPr>
            <p:ph type="title"/>
          </p:nvPr>
        </p:nvSpPr>
        <p:spPr/>
        <p:txBody>
          <a:bodyPr/>
          <a:lstStyle/>
          <a:p>
            <a:r>
              <a:rPr lang="en-US" dirty="0"/>
              <a:t>What about foraging for other people?</a:t>
            </a:r>
          </a:p>
        </p:txBody>
      </p:sp>
      <p:pic>
        <p:nvPicPr>
          <p:cNvPr id="7" name="Picture 6" descr="A comparison of red and blue bars&#10;&#10;AI-generated content may be incorrect.">
            <a:extLst>
              <a:ext uri="{FF2B5EF4-FFF2-40B4-BE49-F238E27FC236}">
                <a16:creationId xmlns:a16="http://schemas.microsoft.com/office/drawing/2014/main" id="{96C0C816-BC7D-0259-A4DE-6390F3B9B82B}"/>
              </a:ext>
            </a:extLst>
          </p:cNvPr>
          <p:cNvPicPr>
            <a:picLocks noChangeAspect="1"/>
          </p:cNvPicPr>
          <p:nvPr/>
        </p:nvPicPr>
        <p:blipFill>
          <a:blip r:embed="rId2">
            <a:clrChange>
              <a:clrFrom>
                <a:srgbClr val="FFFFFF"/>
              </a:clrFrom>
              <a:clrTo>
                <a:srgbClr val="FFFFFF">
                  <a:alpha val="0"/>
                </a:srgbClr>
              </a:clrTo>
            </a:clrChange>
          </a:blip>
          <a:srcRect l="5670" t="11949"/>
          <a:stretch>
            <a:fillRect/>
          </a:stretch>
        </p:blipFill>
        <p:spPr>
          <a:xfrm>
            <a:off x="1672490" y="2237025"/>
            <a:ext cx="3127699" cy="4141757"/>
          </a:xfrm>
          <a:prstGeom prst="rect">
            <a:avLst/>
          </a:prstGeom>
        </p:spPr>
      </p:pic>
      <p:sp>
        <p:nvSpPr>
          <p:cNvPr id="8" name="TextBox 7">
            <a:extLst>
              <a:ext uri="{FF2B5EF4-FFF2-40B4-BE49-F238E27FC236}">
                <a16:creationId xmlns:a16="http://schemas.microsoft.com/office/drawing/2014/main" id="{E7C284C4-6A41-B0B0-EB49-D44DA3D79565}"/>
              </a:ext>
            </a:extLst>
          </p:cNvPr>
          <p:cNvSpPr txBox="1"/>
          <p:nvPr/>
        </p:nvSpPr>
        <p:spPr>
          <a:xfrm>
            <a:off x="694266" y="976141"/>
            <a:ext cx="5012911" cy="830997"/>
          </a:xfrm>
          <a:prstGeom prst="rect">
            <a:avLst/>
          </a:prstGeom>
          <a:noFill/>
        </p:spPr>
        <p:txBody>
          <a:bodyPr wrap="square" rtlCol="0">
            <a:spAutoFit/>
          </a:bodyPr>
          <a:lstStyle/>
          <a:p>
            <a:pPr algn="ctr"/>
            <a:r>
              <a:rPr lang="en-US" sz="2400" i="1" dirty="0">
                <a:latin typeface="Arial" panose="020B0604020202020204" pitchFamily="34" charset="0"/>
                <a:cs typeface="Arial" panose="020B0604020202020204" pitchFamily="34" charset="0"/>
              </a:rPr>
              <a:t>People are less willing to exert effort to help others</a:t>
            </a:r>
          </a:p>
        </p:txBody>
      </p:sp>
      <p:sp>
        <p:nvSpPr>
          <p:cNvPr id="9" name="TextBox 8">
            <a:extLst>
              <a:ext uri="{FF2B5EF4-FFF2-40B4-BE49-F238E27FC236}">
                <a16:creationId xmlns:a16="http://schemas.microsoft.com/office/drawing/2014/main" id="{9C28BE75-1BEE-6F8D-1511-A09195135B60}"/>
              </a:ext>
            </a:extLst>
          </p:cNvPr>
          <p:cNvSpPr txBox="1"/>
          <p:nvPr/>
        </p:nvSpPr>
        <p:spPr>
          <a:xfrm>
            <a:off x="2090383" y="6364558"/>
            <a:ext cx="251863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Lockwood et al. (2017)</a:t>
            </a:r>
          </a:p>
        </p:txBody>
      </p:sp>
      <p:sp>
        <p:nvSpPr>
          <p:cNvPr id="11" name="TextBox 10">
            <a:extLst>
              <a:ext uri="{FF2B5EF4-FFF2-40B4-BE49-F238E27FC236}">
                <a16:creationId xmlns:a16="http://schemas.microsoft.com/office/drawing/2014/main" id="{28ED688E-788B-D73B-C1FD-3BEB69AD3F87}"/>
              </a:ext>
            </a:extLst>
          </p:cNvPr>
          <p:cNvSpPr txBox="1"/>
          <p:nvPr/>
        </p:nvSpPr>
        <p:spPr>
          <a:xfrm>
            <a:off x="6484823" y="976140"/>
            <a:ext cx="5012911" cy="830997"/>
          </a:xfrm>
          <a:prstGeom prst="rect">
            <a:avLst/>
          </a:prstGeom>
          <a:noFill/>
        </p:spPr>
        <p:txBody>
          <a:bodyPr wrap="square">
            <a:spAutoFit/>
          </a:bodyPr>
          <a:lstStyle/>
          <a:p>
            <a:pPr algn="ctr"/>
            <a:r>
              <a:rPr lang="en-GB" sz="2400" b="0" i="1" u="none" strike="noStrike" dirty="0">
                <a:solidFill>
                  <a:srgbClr val="000000"/>
                </a:solidFill>
                <a:effectLst/>
                <a:latin typeface="Arial" panose="020B0604020202020204" pitchFamily="34" charset="0"/>
                <a:cs typeface="Arial" panose="020B0604020202020204" pitchFamily="34" charset="0"/>
              </a:rPr>
              <a:t>People are less willing to interrupt their behaviour to help others</a:t>
            </a:r>
            <a:endParaRPr lang="en-US" sz="2400" i="1" dirty="0">
              <a:latin typeface="Arial" panose="020B0604020202020204" pitchFamily="34" charset="0"/>
              <a:cs typeface="Arial" panose="020B0604020202020204" pitchFamily="34" charset="0"/>
            </a:endParaRPr>
          </a:p>
        </p:txBody>
      </p:sp>
      <p:pic>
        <p:nvPicPr>
          <p:cNvPr id="13" name="Picture 12" descr="A graph of different colored bars&#10;&#10;AI-generated content may be incorrect.">
            <a:extLst>
              <a:ext uri="{FF2B5EF4-FFF2-40B4-BE49-F238E27FC236}">
                <a16:creationId xmlns:a16="http://schemas.microsoft.com/office/drawing/2014/main" id="{54EF1522-0A52-CEE6-D948-7F1967F68F76}"/>
              </a:ext>
            </a:extLst>
          </p:cNvPr>
          <p:cNvPicPr>
            <a:picLocks noChangeAspect="1"/>
          </p:cNvPicPr>
          <p:nvPr/>
        </p:nvPicPr>
        <p:blipFill>
          <a:blip r:embed="rId3">
            <a:clrChange>
              <a:clrFrom>
                <a:srgbClr val="FFFFFF"/>
              </a:clrFrom>
              <a:clrTo>
                <a:srgbClr val="FFFFFF">
                  <a:alpha val="0"/>
                </a:srgbClr>
              </a:clrTo>
            </a:clrChange>
          </a:blip>
          <a:srcRect l="7430"/>
          <a:stretch>
            <a:fillRect/>
          </a:stretch>
        </p:blipFill>
        <p:spPr>
          <a:xfrm>
            <a:off x="6519332" y="1936793"/>
            <a:ext cx="4502685" cy="3898900"/>
          </a:xfrm>
          <a:prstGeom prst="rect">
            <a:avLst/>
          </a:prstGeom>
        </p:spPr>
      </p:pic>
      <p:sp>
        <p:nvSpPr>
          <p:cNvPr id="14" name="TextBox 13">
            <a:extLst>
              <a:ext uri="{FF2B5EF4-FFF2-40B4-BE49-F238E27FC236}">
                <a16:creationId xmlns:a16="http://schemas.microsoft.com/office/drawing/2014/main" id="{AB4AE1CB-3E96-B7BA-17DA-AF9ADB5287AE}"/>
              </a:ext>
            </a:extLst>
          </p:cNvPr>
          <p:cNvSpPr txBox="1"/>
          <p:nvPr/>
        </p:nvSpPr>
        <p:spPr>
          <a:xfrm>
            <a:off x="7742154" y="6364558"/>
            <a:ext cx="205703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Vogel et al. (2024)</a:t>
            </a:r>
          </a:p>
        </p:txBody>
      </p:sp>
    </p:spTree>
    <p:extLst>
      <p:ext uri="{BB962C8B-B14F-4D97-AF65-F5344CB8AC3E}">
        <p14:creationId xmlns:p14="http://schemas.microsoft.com/office/powerpoint/2010/main" val="188877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D9AF-EC05-3905-1B19-B9981D9D67B1}"/>
              </a:ext>
            </a:extLst>
          </p:cNvPr>
          <p:cNvSpPr>
            <a:spLocks noGrp="1"/>
          </p:cNvSpPr>
          <p:nvPr>
            <p:ph type="title"/>
          </p:nvPr>
        </p:nvSpPr>
        <p:spPr>
          <a:xfrm>
            <a:off x="502920" y="437430"/>
            <a:ext cx="11224260" cy="730970"/>
          </a:xfrm>
        </p:spPr>
        <p:txBody>
          <a:bodyPr/>
          <a:lstStyle/>
          <a:p>
            <a:r>
              <a:rPr lang="en-GB" dirty="0">
                <a:latin typeface="ArialMT"/>
              </a:rPr>
              <a:t>Self-Other Foraging Task</a:t>
            </a:r>
            <a:endParaRPr lang="en-US" strike="sngStrike" dirty="0"/>
          </a:p>
        </p:txBody>
      </p:sp>
      <p:pic>
        <p:nvPicPr>
          <p:cNvPr id="1030" name="Picture 6" descr="figure 1">
            <a:extLst>
              <a:ext uri="{FF2B5EF4-FFF2-40B4-BE49-F238E27FC236}">
                <a16:creationId xmlns:a16="http://schemas.microsoft.com/office/drawing/2014/main" id="{C1395A92-470A-C18E-7BF3-699F6976D55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914" b="65808"/>
          <a:stretch>
            <a:fillRect/>
          </a:stretch>
        </p:blipFill>
        <p:spPr bwMode="auto">
          <a:xfrm>
            <a:off x="878723" y="1490133"/>
            <a:ext cx="10434553" cy="45409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B367765-EC77-379B-55D2-FAEDE5DB9EAF}"/>
              </a:ext>
            </a:extLst>
          </p:cNvPr>
          <p:cNvSpPr txBox="1"/>
          <p:nvPr/>
        </p:nvSpPr>
        <p:spPr>
          <a:xfrm>
            <a:off x="502921" y="1028468"/>
            <a:ext cx="11536680" cy="461665"/>
          </a:xfrm>
          <a:prstGeom prst="rect">
            <a:avLst/>
          </a:prstGeom>
          <a:noFill/>
        </p:spPr>
        <p:txBody>
          <a:bodyPr wrap="square">
            <a:spAutoFit/>
          </a:bodyPr>
          <a:lstStyle/>
          <a:p>
            <a:r>
              <a:rPr lang="en-GB" sz="2400" b="0" i="1" u="none" strike="noStrike" dirty="0">
                <a:solidFill>
                  <a:srgbClr val="000000"/>
                </a:solidFill>
                <a:effectLst/>
                <a:latin typeface="Arial" panose="020B0604020202020204" pitchFamily="34" charset="0"/>
                <a:cs typeface="Arial" panose="020B0604020202020204" pitchFamily="34" charset="0"/>
              </a:rPr>
              <a:t>Do people forage less optimally</a:t>
            </a:r>
            <a:r>
              <a:rPr lang="en-GB" sz="2400" i="1" dirty="0">
                <a:solidFill>
                  <a:srgbClr val="000000"/>
                </a:solidFill>
                <a:latin typeface="Arial" panose="020B0604020202020204" pitchFamily="34" charset="0"/>
                <a:cs typeface="Arial" panose="020B0604020202020204" pitchFamily="34" charset="0"/>
              </a:rPr>
              <a:t> when </a:t>
            </a:r>
            <a:r>
              <a:rPr lang="en-GB" sz="2400" b="0" i="1" u="none" strike="noStrike" dirty="0">
                <a:solidFill>
                  <a:srgbClr val="000000"/>
                </a:solidFill>
                <a:effectLst/>
                <a:latin typeface="Arial" panose="020B0604020202020204" pitchFamily="34" charset="0"/>
                <a:cs typeface="Arial" panose="020B0604020202020204" pitchFamily="34" charset="0"/>
              </a:rPr>
              <a:t>helping others?  </a:t>
            </a:r>
            <a:endParaRPr lang="en-US" sz="2400" i="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13B1B64-75AA-D905-5400-D843B30DCEBF}"/>
              </a:ext>
            </a:extLst>
          </p:cNvPr>
          <p:cNvSpPr txBox="1"/>
          <p:nvPr/>
        </p:nvSpPr>
        <p:spPr>
          <a:xfrm>
            <a:off x="4131734" y="6235904"/>
            <a:ext cx="326243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Contreras-Huerta et al. (2025)</a:t>
            </a:r>
          </a:p>
        </p:txBody>
      </p:sp>
      <p:pic>
        <p:nvPicPr>
          <p:cNvPr id="1032" name="Picture 8" descr="Understanding the Neural Mechanisms of Prosocial Motivation&quot; | Karolinska  Institutet">
            <a:extLst>
              <a:ext uri="{FF2B5EF4-FFF2-40B4-BE49-F238E27FC236}">
                <a16:creationId xmlns:a16="http://schemas.microsoft.com/office/drawing/2014/main" id="{27F28BD9-16D8-2BE0-A6DB-03799C5C5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4654" y="2808"/>
            <a:ext cx="1236133" cy="1648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073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C0C83-ED22-C3F9-1DF6-43FFB8F22633}"/>
              </a:ext>
            </a:extLst>
          </p:cNvPr>
          <p:cNvSpPr>
            <a:spLocks noGrp="1"/>
          </p:cNvSpPr>
          <p:nvPr>
            <p:ph type="title"/>
          </p:nvPr>
        </p:nvSpPr>
        <p:spPr>
          <a:xfrm>
            <a:off x="502919" y="437430"/>
            <a:ext cx="11452013" cy="478155"/>
          </a:xfrm>
        </p:spPr>
        <p:txBody>
          <a:bodyPr/>
          <a:lstStyle/>
          <a:p>
            <a:r>
              <a:rPr lang="en-US" dirty="0"/>
              <a:t>Two studies: different kinds of environments</a:t>
            </a:r>
          </a:p>
        </p:txBody>
      </p:sp>
      <p:pic>
        <p:nvPicPr>
          <p:cNvPr id="5" name="Picture 6" descr="figure 1">
            <a:extLst>
              <a:ext uri="{FF2B5EF4-FFF2-40B4-BE49-F238E27FC236}">
                <a16:creationId xmlns:a16="http://schemas.microsoft.com/office/drawing/2014/main" id="{6E6C48F3-5B25-386D-D74D-001122E3AB5E}"/>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0269" t="43374" b="30970"/>
          <a:stretch>
            <a:fillRect/>
          </a:stretch>
        </p:blipFill>
        <p:spPr bwMode="auto">
          <a:xfrm>
            <a:off x="502920" y="1678817"/>
            <a:ext cx="5382755" cy="38634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igure 1">
            <a:extLst>
              <a:ext uri="{FF2B5EF4-FFF2-40B4-BE49-F238E27FC236}">
                <a16:creationId xmlns:a16="http://schemas.microsoft.com/office/drawing/2014/main" id="{08DA0807-5EA0-300A-50FB-4BEFE9D56C83}"/>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3015" t="71934" r="12477"/>
          <a:stretch>
            <a:fillRect/>
          </a:stretch>
        </p:blipFill>
        <p:spPr bwMode="auto">
          <a:xfrm>
            <a:off x="5276075" y="1678817"/>
            <a:ext cx="6678858" cy="350036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2A90E14-BEB3-35C8-F883-5ACC6AF75E0A}"/>
              </a:ext>
            </a:extLst>
          </p:cNvPr>
          <p:cNvSpPr/>
          <p:nvPr/>
        </p:nvSpPr>
        <p:spPr>
          <a:xfrm>
            <a:off x="8365067" y="1473200"/>
            <a:ext cx="3589865" cy="4069065"/>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680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Light Theme">
  <a:themeElements>
    <a:clrScheme name="Custom 7">
      <a:dk1>
        <a:srgbClr val="1B1B1B"/>
      </a:dk1>
      <a:lt1>
        <a:srgbClr val="FAFAFA"/>
      </a:lt1>
      <a:dk2>
        <a:srgbClr val="C59A00"/>
      </a:dk2>
      <a:lt2>
        <a:srgbClr val="C20019"/>
      </a:lt2>
      <a:accent1>
        <a:srgbClr val="007838"/>
      </a:accent1>
      <a:accent2>
        <a:srgbClr val="00788E"/>
      </a:accent2>
      <a:accent3>
        <a:srgbClr val="0057BF"/>
      </a:accent3>
      <a:accent4>
        <a:srgbClr val="501D83"/>
      </a:accent4>
      <a:accent5>
        <a:srgbClr val="DB0061"/>
      </a:accent5>
      <a:accent6>
        <a:srgbClr val="CF4527"/>
      </a:accent6>
      <a:hlink>
        <a:srgbClr val="007838"/>
      </a:hlink>
      <a:folHlink>
        <a:srgbClr val="C59A00"/>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4563E0E-0D7E-AA4D-BFBE-8EE264B25B57}" vid="{0C11D688-98AA-9440-97F5-5528AEA15E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05445A33AFAEC419A41B44D69E6129F" ma:contentTypeVersion="19" ma:contentTypeDescription="Create a new document." ma:contentTypeScope="" ma:versionID="e9e9e2db7755883d37df619aa7413dc9">
  <xsd:schema xmlns:xsd="http://www.w3.org/2001/XMLSchema" xmlns:xs="http://www.w3.org/2001/XMLSchema" xmlns:p="http://schemas.microsoft.com/office/2006/metadata/properties" xmlns:ns2="997cdd1e-e429-4b09-99d2-d895aefd500f" xmlns:ns3="a3ce718d-f813-4adc-8824-5d044fc7674a" targetNamespace="http://schemas.microsoft.com/office/2006/metadata/properties" ma:root="true" ma:fieldsID="f42e9e836f2e0c93445cd2540603e89d" ns2:_="" ns3:_="">
    <xsd:import namespace="997cdd1e-e429-4b09-99d2-d895aefd500f"/>
    <xsd:import namespace="a3ce718d-f813-4adc-8824-5d044fc7674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element ref="ns2:MediaLengthInSeconds" minOccurs="0"/>
                <xsd:element ref="ns2:DateandTime"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7cdd1e-e429-4b09-99d2-d895aefd50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DateandTime" ma:index="21" nillable="true" ma:displayName="Date and Time" ma:format="DateOnly" ma:internalName="DateandTime">
      <xsd:simpleType>
        <xsd:restriction base="dms:DateTime"/>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7ad60de0-1a06-47ac-a17b-03c64138ab1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3ce718d-f813-4adc-8824-5d044fc7674a"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6002303e-3aac-4036-a93f-05678b6d1e37}" ma:internalName="TaxCatchAll" ma:showField="CatchAllData" ma:web="a3ce718d-f813-4adc-8824-5d044fc7674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ateandTime xmlns="997cdd1e-e429-4b09-99d2-d895aefd500f" xsi:nil="true"/>
    <TaxCatchAll xmlns="a3ce718d-f813-4adc-8824-5d044fc7674a" xsi:nil="true"/>
    <lcf76f155ced4ddcb4097134ff3c332f xmlns="997cdd1e-e429-4b09-99d2-d895aefd500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FEB96AD-99A0-45ED-B827-BCC3E4FCF463}">
  <ds:schemaRefs>
    <ds:schemaRef ds:uri="http://schemas.microsoft.com/sharepoint/v3/contenttype/forms"/>
  </ds:schemaRefs>
</ds:datastoreItem>
</file>

<file path=customXml/itemProps2.xml><?xml version="1.0" encoding="utf-8"?>
<ds:datastoreItem xmlns:ds="http://schemas.openxmlformats.org/officeDocument/2006/customXml" ds:itemID="{EC941712-3469-4345-AED2-2C358ECB2B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7cdd1e-e429-4b09-99d2-d895aefd500f"/>
    <ds:schemaRef ds:uri="a3ce718d-f813-4adc-8824-5d044fc767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D7BEDFE-5FA6-4B83-93B9-39AC9242521D}">
  <ds:schemaRefs>
    <ds:schemaRef ds:uri="http://purl.org/dc/elements/1.1/"/>
    <ds:schemaRef ds:uri="http://purl.org/dc/dcmitype/"/>
    <ds:schemaRef ds:uri="a3ce718d-f813-4adc-8824-5d044fc7674a"/>
    <ds:schemaRef ds:uri="997cdd1e-e429-4b09-99d2-d895aefd500f"/>
    <ds:schemaRef ds:uri="http://schemas.microsoft.com/office/2006/metadata/properties"/>
    <ds:schemaRef ds:uri="http://www.w3.org/XML/1998/namespace"/>
    <ds:schemaRef ds:uri="http://schemas.microsoft.com/office/2006/documentManagement/types"/>
    <ds:schemaRef ds:uri="http://purl.org/dc/term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Dark Theme</Template>
  <TotalTime>10954</TotalTime>
  <Words>1270</Words>
  <Application>Microsoft Macintosh PowerPoint</Application>
  <PresentationFormat>Widescreen</PresentationFormat>
  <Paragraphs>212</Paragraphs>
  <Slides>22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ArialMT</vt:lpstr>
      <vt:lpstr>Helvetica</vt:lpstr>
      <vt:lpstr>Cambria Math</vt:lpstr>
      <vt:lpstr>Calibri</vt:lpstr>
      <vt:lpstr>Light Theme</vt:lpstr>
      <vt:lpstr>Foraging: How long do we spend helping others? </vt:lpstr>
      <vt:lpstr>Group work aims: </vt:lpstr>
      <vt:lpstr>Naturalistic behaviours: simultaneous vs sequential choice</vt:lpstr>
      <vt:lpstr>Patch foraging: how long to commit to an option </vt:lpstr>
      <vt:lpstr>Optimal foraging: Marginal Value Theorem (MVT)</vt:lpstr>
      <vt:lpstr>Foragers approximate MVT </vt:lpstr>
      <vt:lpstr>What about foraging for other people?</vt:lpstr>
      <vt:lpstr>Self-Other Foraging Task</vt:lpstr>
      <vt:lpstr>Two studies: different kinds of environments</vt:lpstr>
      <vt:lpstr>Study 2 results: travel time version</vt:lpstr>
      <vt:lpstr>What is driving sub-optimal behaviour when helping others? </vt:lpstr>
      <vt:lpstr>1. Identify an algorithm that could explain behaviour 2. Simulate data to check model robustness and behavioural effects  3. Design and run study optimised for modelling 4. Fit models to participants’ data 5. Compare models and select the “best” 6. Analyse parameters 7. Based on your results, come up with new models/experiments!  </vt:lpstr>
      <vt:lpstr>1. Identify an algorithm to explain behaviour:       MVT</vt:lpstr>
      <vt:lpstr>Modelling stochastic choices: softmax</vt:lpstr>
      <vt:lpstr>Modelling estimation of BRR:   reinforcement learning (Rescorla-Wagner)</vt:lpstr>
      <vt:lpstr>2. Simulate data to check model robustness and behavioural effects</vt:lpstr>
      <vt:lpstr>3. Fit models to participants’ data</vt:lpstr>
      <vt:lpstr>3. Fit models to participants’ data</vt:lpstr>
      <vt:lpstr>4. Compare models and select the ‘best’</vt:lpstr>
      <vt:lpstr>Your turn! </vt:lpstr>
      <vt:lpstr>Over to you </vt:lpstr>
      <vt:lpstr>BONUS! </vt:lpstr>
    </vt:vector>
  </TitlesOfParts>
  <Company>University of Birmingham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UoB PowerPoint Template</dc:title>
  <dc:creator>Jennifer Curry Jahnke (Application Services)</dc:creator>
  <cp:lastModifiedBy>Emma Scholey (PhD Psychology Lab FT)</cp:lastModifiedBy>
  <cp:revision>80</cp:revision>
  <dcterms:created xsi:type="dcterms:W3CDTF">2023-08-23T12:07:50Z</dcterms:created>
  <dcterms:modified xsi:type="dcterms:W3CDTF">2025-08-27T08:24:40Z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0x010100305445A33AFAEC419A41B44D69E6129F</vt:lpwstr>
  </property>
  <property fmtid="{D5CDD505-2E9C-101B-9397-08002B2CF9AE}" pid="3" name="MediaServiceImageTags">
    <vt:lpwstr/>
  </property>
</Properties>
</file>